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95" r:id="rId2"/>
    <p:sldId id="465" r:id="rId3"/>
    <p:sldId id="385" r:id="rId4"/>
    <p:sldId id="386" r:id="rId5"/>
    <p:sldId id="387" r:id="rId6"/>
    <p:sldId id="418" r:id="rId7"/>
    <p:sldId id="408" r:id="rId8"/>
    <p:sldId id="384" r:id="rId9"/>
    <p:sldId id="394" r:id="rId10"/>
    <p:sldId id="395" r:id="rId11"/>
    <p:sldId id="396" r:id="rId12"/>
    <p:sldId id="409" r:id="rId13"/>
    <p:sldId id="420" r:id="rId14"/>
    <p:sldId id="421" r:id="rId15"/>
    <p:sldId id="419" r:id="rId16"/>
    <p:sldId id="422" r:id="rId17"/>
    <p:sldId id="423" r:id="rId18"/>
    <p:sldId id="424" r:id="rId19"/>
    <p:sldId id="425" r:id="rId20"/>
    <p:sldId id="426" r:id="rId21"/>
    <p:sldId id="427" r:id="rId22"/>
    <p:sldId id="388" r:id="rId23"/>
    <p:sldId id="411" r:id="rId24"/>
    <p:sldId id="285" r:id="rId25"/>
    <p:sldId id="389" r:id="rId26"/>
    <p:sldId id="390" r:id="rId27"/>
    <p:sldId id="412" r:id="rId28"/>
    <p:sldId id="383" r:id="rId29"/>
    <p:sldId id="391" r:id="rId30"/>
    <p:sldId id="413" r:id="rId31"/>
    <p:sldId id="282" r:id="rId32"/>
    <p:sldId id="392" r:id="rId33"/>
    <p:sldId id="414" r:id="rId34"/>
    <p:sldId id="393" r:id="rId35"/>
    <p:sldId id="416" r:id="rId36"/>
    <p:sldId id="417" r:id="rId37"/>
    <p:sldId id="397" r:id="rId38"/>
    <p:sldId id="398" r:id="rId39"/>
    <p:sldId id="399" r:id="rId40"/>
    <p:sldId id="436" r:id="rId41"/>
    <p:sldId id="437" r:id="rId42"/>
    <p:sldId id="401" r:id="rId43"/>
    <p:sldId id="402" r:id="rId44"/>
    <p:sldId id="403" r:id="rId45"/>
    <p:sldId id="404" r:id="rId46"/>
    <p:sldId id="405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06" r:id="rId56"/>
    <p:sldId id="410" r:id="rId57"/>
  </p:sldIdLst>
  <p:sldSz cx="12192000" cy="6858000"/>
  <p:notesSz cx="6858000" cy="9144000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2"/>
    <p:restoredTop sz="86939"/>
  </p:normalViewPr>
  <p:slideViewPr>
    <p:cSldViewPr snapToGrid="0">
      <p:cViewPr varScale="1">
        <p:scale>
          <a:sx n="106" d="100"/>
          <a:sy n="106" d="100"/>
        </p:scale>
        <p:origin x="1368" y="176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F9601E-3E98-5B47-8699-9A8BA3E0E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43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580B6A-FF5F-7D49-B723-2F9C89955A51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209715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{For constant-climb orbit:}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speed of aircraft not changing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$\dot{u}^{\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}=\dot{v}^{\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}=\dot{w}^{\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}=0$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roll and pitch angles constant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$\skew4\dot{\phi}^{\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}=\skew4\dot{\theta}^{\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}=\skew5\dot{p}^{\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}=\dot{q}^{\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}=0$ \\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Turn rate constant and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\begin{equation*}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\skew4\dot{\psi}^{\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\cos 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\quad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\quad \dot{r}^{\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}\,{=}\,0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\end{equation*}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Climb rate constant, and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\begin{equation*}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\skew4\dot{h}^{\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\sin\gamma^{\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\end{equation*}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Given parameters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$\gamma^{\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and $R^{\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can specify $\dot{x}^{\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as\begin{equation*}\label{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eq:linear-trim-xhatdot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(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{p}_n^{\ast}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{p}_e^{\ast}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{\phi}^{\ast} \;\,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\skew4\dot{\theta}^{\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{\psi}^{\ast}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pl-P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endParaRPr lang="pl-P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{4.0cm}(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continued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49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Given parameters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$\gamma^{\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and $R^{\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can specify $\dot{x}^{\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as\begin{equation*}\label{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eq:linear-trim-xhatdot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{p}_n^{\ast}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{p}_e^{\ast}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{\phi}^{\ast}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\skew4\dot{\theta}^{\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{\psi}^{\ast}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\text{[don't care]}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\text{[don't care]}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}\sin\gamma^{\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}}\cos 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ast,u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Problem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finding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},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})$,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reduces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solving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nonlinear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algebraic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systems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equations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use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Matlab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trim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command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--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see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Appendix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23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75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51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9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{\bf Objective:}  Find simple transfer function relationship between $\phi$ and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{1.35cm} Start with:  $\dot{\phi} =  p + q\sin\phi\tan\theta + r\cos\phi\tan\theta$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Assuming that $\theta$ is small and defining the linearization error (can be considered as a control disturbance) to be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$d_{\phi_1}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q\sin\phi\tan\theta + r\cos\phi\tan\theta$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\dot{\phi} = p + d_{\phi_1}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Differentiating and substituting for $\dot{\phi}$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 &amp;= \dot{p} + \dot{d}_{\phi_1}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\Gamma_1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\Gamma_2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\frac{1}{2}\rho V_a^2 S b 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C_{p_{0}}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C_{p_{\beta}} 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\right]  + \dot{d}_{\phi_1}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\Gamma_1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\Gamma_2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\frac{1}{2}\rho V_a^2 S b 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C_{p_{0}}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C_{p_{\beta}} 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\frac{b}{2V_a} (\dot{\phi}-d_{\phi_1})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\right]  + \dot{d}_{\phi_1}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  \left(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\frac{1}{2}\rho V_a^2 S b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\right) \dot{\phi}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  \left( \frac{1}{2}\rho V_a^2 S b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\right)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+ \left\{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\Gamma_2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\frac{1}{2}\rho V_a^2 S b 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C_{p_{0}}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C_{p_{\beta}} 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-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}{2V_a} (d_{\phi_1})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\right]  + \dot{d}_{\phi_1} \right\}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&amp;= -a_{\phi_1} \dot{\phi} + a_{\phi_2}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d_{\phi_2}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66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Equations copied from slide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06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FBFF44-342B-DF42-BFA9-85ACFAC33C7C}" type="slidenum">
              <a:rPr lang="en-US"/>
              <a:pPr/>
              <a:t>24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Linearization leads to second-order ordinary differential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 = -a_{\phi_1} \dot{\phi} + a_{\phi_2}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d_{\phi_2}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 transfer function form we have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\phi(s) = \left( \frac{a_{\phi_2}}{s(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_{\phi_1})} \right) \left(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+ \frac{1}{a_{\phi_2}} d_{\phi_2}(s) 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8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derive transfer function from roll $\phi$ to course $\chi$,\\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start with no-wind coordinated turn condition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\dot{\chi} 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\tan\phi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Add and subtract $\frac{g}{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}\phi$  to 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\dot{\chi} &amp;=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\phi +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\tan\phi - \phi\right)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\phi +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}d_{\chi}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$d_\chi = \tan\phi-\phi$ is an input disturbance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associated transfer function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\chi(s) = \frac{g/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}{s}\left( \phi(s) + d_{\chi}(s)\right)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1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No-wind conditions:}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{0.25cm} $v=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\sin\beta$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Constant airspeed:}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{0.25cm} $\dot{v}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\cos\beta)\dot{\beta}$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Substituting for $\dot{v}$ from the dynamics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\cos\beta)\dot{\beta} = 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\frac{\rho V_a^2 S}{2\mass}\left[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C_{Y_0} + C_{Y_{\beta}} \beta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r}{2V_a}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Solving for $\dot{\beta}$ and grouping terms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\dot{\beta} = -a_{\beta_1} \beta + a_{\beta_2}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a_{\beta_1} &amp;=   -\frac{\rho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S}{2\mass\cos\beta} C_{Y_{\beta}}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a_{\beta_2} = 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S}{2\mass\cos\beta}C_{Y_{\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d_{\beta} &amp;=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\cos\beta} (pw-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g\cos\theta\sin\phi) +\frac{\rho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S}{2\mass\cos\beta}\left[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C_{Y_0}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5878F-B8D8-D945-B020-3507A17DE6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75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FBFF44-342B-DF42-BFA9-85ACFAC33C7C}" type="slidenum">
              <a:rPr lang="en-US"/>
              <a:pPr/>
              <a:t>28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differential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\dot{\beta} = -a_{\beta_1} \beta + a_{\beta_2}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d_\beta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leads to the block diagram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----------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a_{\beta_1} &amp;= -\frac{\rho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S}{2\mass} C_{Y_{\beta}}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a_{\beta_2} &amp;= 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S}{2\mass}C_{Y_{\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d_{\beta} &amp;=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(pw-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g\cos\theta\sin\phi)+\frac{\rho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C_{Y_0}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\right]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23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derive the transfer function from elevator to pitch angle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\dot{\theta} &amp;=  q\cos\phi - r\sin\phi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&amp;= q + q(\cos\phi-1) - r\sin\phi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q + d_{\theta_1}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Differentiating and substituting $\dot{q}$ from the dynamics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{\theta} 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\Gamma_6(r^2-p^2)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\Gamma_5 pr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c S}{2J_y}\left[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C_{m_{\alpha}} \alpha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C_{m_{q}}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\right] + \dot{d}_{\theta_1}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\Gamma_6(r^2-p^2)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\Gamma_5 pr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c S}{2J_y}\left[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C_{m_{\alpha}} (\theta-\gamma)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C_{m_{q}} \frac{c}{2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(\dot{\theta}-d_{\theta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1})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\right] + \dot{d}_{\theta_1}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\left(\frac{\rho V_a^2 c S}{2J_y}  C_{m_{q}}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\frac{c}{2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\right) \dot{\theta}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\left(\frac{\rho V_a^2 c S }{2J_y} C_{m_{\alpha}} \right) 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\left(\frac{\rho V_a^2 c S }{2J_y}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\right)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\left\{ \Gamma_6(r^2-p^2) \right.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\left.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\Gamma_5 pr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c S 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J_y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- C_{m_{\alpha}} \gamma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- C_{m_{q}} \frac{c}{2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d_{\theta_1}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\right] + \dot{d}_{\theta_1} \right\}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-a_{\theta_1} \dot{\theta} - a_{\theta_2} \theta + a_{\theta_3}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d_{\theta_2}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A28EB-5300-4D45-89AE-6AEA81A503D6}" type="slidenum">
              <a:rPr lang="en-US"/>
              <a:pPr/>
              <a:t>31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53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To derive the transfer function from pitch to altitude (assuming constant airspeed)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\dot{h} &amp;= u\sin\theta - v\sin\phi\cos\theta - w\cos\phi\cos\theta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 + (u\sin\theta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\theta) - v\sin\phi\cos\theta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w\cos\phi\cos\theta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(u\sin\theta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\theta) - v\sin\phi\cos\theta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w\cos\phi\cos\theta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associated transfer function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h(s) = 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}{s}\left(\theta +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6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{\mass}{\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{m}}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Both pitch angle and throttle strongly affect airspeed.  We wish to derive the relationship.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If there is no wind, then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\sqrt{u^2 + v^2 + w^2}.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Differentiating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\dot{V}_{a} = \dot{u}\cos\alpha\cos\beta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\dot{v}\sin\beta + \dot{w}\sin\alpha\cos\beta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\dot{u}\cos\alpha + \dot{w}\sin\alpha + d_{V_1}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d_{V_1} = -\dot{u}(1-\cos\beta)\cos\alpha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\dot{w}(1-\cos\beta)\sin\alpha + \dot{v}\sin\beta.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Substituting from the dynamics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\dot{V}_{a} &amp;= 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\cos\alpha\sin\beta - 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\sin\alpha\sin\beta -g\cos\alpha\sin\theta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g\sin\alpha\cos\theta\cos\phi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\\&amp;\quad +\frac{\rho V_a^2 S}{2\mass} \left[ -C_{D}(\alpha) - C_{D_{\alpha}} \alpha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\left(r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\cos\alpha - 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\sin\alpha\right)\sin\beta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-g\sin(\theta-\alpha)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g\sin\alpha\cos\theta(1-\cos\phi)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&amp;\quad +\frac{\rho V_a^2 S}{2\mass} \left[ -C_{D_0} - C_{D_{\alpha}} \alpha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-g\sin\gamma +\frac{\rho V_a^2 S}{2\mass} \left[ -C_{D_0}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C_{D_{\alpha}} \alpha -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  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1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CC451-3AD4-4A4B-ACD4-E77B9161D7CC}" type="slidenum">
              <a:rPr lang="en-US"/>
              <a:pPr/>
              <a:t>35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-g\sin\gamma +\frac{\rho V_a^2 S}{2\mass} \left[ -C_{D_0}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C_{D_{\alpha}} \alpha -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  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Since this equation is nonlinear in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we will linearize about trim: $\alpha^\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$\theta^\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and let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\bar{V}_a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V_a-V_a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\bar{\theta} = \theta-\theta^\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\bar{\delta}_e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\bar{\delta}_t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\dot{\bar{V}}_a &amp;=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g\cos(\theta^{\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}-\alpha^{\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 \bar{\theta} + \left\{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S}{\mass} \left[-C_{D_0} - C_{D_{\alpha}}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\alpha^{\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}_e\right] + \frac{1}{\mass}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\right\} \bar{V}_a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\frac{1}{\mass}\frac{\partial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\bar{\delta}_t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&amp;= - a_{V_1} \bar{V}_a + a_{V_2}\bar{\delta}_t - a_{V_3}\bar{\theta}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d_V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a_{V_1} &amp;=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S}{\mass} \left[C_{D_0}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C_{D_{\alpha}} \alpha^{\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}_e\right]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 \frac{1}{\mass}\frac{\partial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a_{V_2} &amp;= \frac{1}{\mass}\frac{\partial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a_{V_3} &amp;= g\cos(\theta^\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-\alpha^\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 </a:t>
            </a:r>
          </a:p>
        </p:txBody>
      </p:sp>
    </p:spTree>
    <p:extLst>
      <p:ext uri="{BB962C8B-B14F-4D97-AF65-F5344CB8AC3E}">
        <p14:creationId xmlns:p14="http://schemas.microsoft.com/office/powerpoint/2010/main" val="2414388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CC451-3AD4-4A4B-ACD4-E77B9161D7CC}" type="slidenum">
              <a:rPr lang="en-US"/>
              <a:pPr/>
              <a:t>36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associated transfer function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\bar{V}_a(s)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_{V_1}}\left(a_{V_2}\bar{\delta}_t(s)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a_{V_3}\bar{\theta}(s) +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d_V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For throttle we have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{a_{V_2}}{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_{V_1}}\left(\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d_{V}(s) 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for pitch angle we have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{-a_{V_3}}{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_{V_1}}\left(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\theta(s) + d_{V}(s) 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24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9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lateral states and inputs are defined 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v,p,r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,\phi,\psi)^{\top}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nonlinear equations of motion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\dot{v} &amp;= pw-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g\cos\theta\sin\phi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\sqrt{u^2+v^2+w^2} S}{2\mass} \frac{b}{2}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&amp;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(u^2+v^2+w^2) S}{2\mass}\Big[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C_{Y_0}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C_{Y_{\beta}} \tan^{-1}\left(\frac{v}{\sqrt{u^2+w^2}}\right)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C_{Y_{\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C_{Y_{\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 \Gamma_1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pq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\Gamma_2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qr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\sqrt{u^2+v^2+w^2} S}{2} \frac{b^2}{2}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&amp;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\frac{1}{2}\rho (u^2+v^2+w^2) S b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C_{p_{0}}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C_{p_{\beta}} \tan^{-1}\left(\frac{v}{\sqrt{u^2+w^2}}\right)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C_{p_{\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C_{p_{\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\Gamma_7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pq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\Gamma_1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qr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\sqrt{u^2+v^2+w^2} S}{2} \frac{b^2}{2}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&amp;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\frac{1}{2}\rho (u^2+v^2+w^2) S b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C_{r_{0}}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C_{r_{\beta}} \tan^{-1}\left(\frac{v}{\sqrt{u^2+w^2}}\right)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C_{r_{\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C_{r_{\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\dot{\phi} &amp;=  p + q\sin\phi\tan\theta + r\cos\phi\tan\theta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\dot{\psi} &amp;=  q\sin\phi\sec\theta + r\cos\phi\sec\theta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we have used $\beta = \tan^{-1}\left(\frac{v}{\sqrt{u^2+w^2}}\right)$ and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\sqrt{u^2 + v^2 + w^2}$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41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}}}{x_{\text{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{\dot{\psi}}{\psi}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%\begin{align}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\dot{p}_n &amp;= (\cos\theta \cos\psi)u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(\sin\phi \sin\theta \cos\psi-\cos\phi \sin\psi)v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(\cos\phi \sin\theta \cos\psi+\sin\phi \sin\psi)w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\dot{p}_e &amp;= (\cos\theta \sin\psi)u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(\sin\phi \sin\theta \sin\psi+\cos\phi \cos\psi)v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(\cos\phi \sin\theta \sin\psi-\sin\phi \cos\psi)w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\dot{h} &amp;= u\sin\theta - v\sin\phi\cos\theta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-w\cos\phi\cos\theta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\dot{u}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rv-qw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g\sin\theta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\frac{\rho V_a^2 S}{2\mass}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C_{X} (\alpha)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C_{X_{q}} (\alpha)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C_{X_{\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)}{\mass}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 &amp;= 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S}{2\mass}\Big[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C_{Y_0} + C_{Y_{\beta}} \beta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\dot{w}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qu-pv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g\cos\theta\cos\phi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\frac{\rho V_a^2 S}{2\mass}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C_{Z}(\alpha)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C_{Z_{q}}(\alpha)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C_{Z_{\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\dot{\phi} &amp;=  p + q\sin\phi\tan\theta + r\cos\phi\tan\theta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\dot{\theta} &amp;=  q\cos\phi - r\sin\phi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 &amp;=  q\sin\phi\sec\theta + r\cos\phi\sec\theta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\dot{p} &amp;=  \Gamma_1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\Gamma_2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\frac{1}{2}\rho V_a^2 S b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C_{p_{0}}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C_{p_{\beta}} 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\dot{q} &amp;=  \Gamma_5 pr - \Gamma_6(p^2-r^2)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\frac{\rho V_a^2 S c}{2J_y}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C_{m_{\alpha}} \alpha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C_{m_{q}}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\dot{r} &amp;= \Gamma_7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\Gamma_1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\frac{1}{2}\rho V_a^2 S b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C_{r_{0}}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C_{r_{\beta}} 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\Big]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80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\dot{\bar{u}}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\dot{\bar{w}}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\dot{\bar{q}}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\dot{\bar{\theta}}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\dot{\bar{h}}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-g\cos\theta^{\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-g\sin\theta^{\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0   &amp; 0   &amp; 1  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\sin\theta^{\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-\cos\theta^{\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&amp; 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}\cos\theta^{\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}\sin\theta^{\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\bar{u}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\bar{w}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\bar{q}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\bar{\theta}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\bar{h}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X_{\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X_{\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Z_{\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           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           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\bar{\delta}_e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\bar{\delta}_t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\begin{table}[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\begin{center}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\begin{tabular}{cc}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toprule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Lateral &amp; Formula\\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midrule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S b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}}{4 m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}_a}\Big[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p^{\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}}{\mass}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C_{Y_0}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C_{Y_{\beta}} \beta^{\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C_{Y_{\beta}}}{2\mass} \sqrt{u^{\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 +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b}{4 m}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$-u^{\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b}{4 m}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S}{2\mass}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S}{2\mass}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S b^2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}}{4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}_a}\Big[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p^{\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\rho S b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C_{p_0}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C_{p_{\beta}} \beta^{\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b C_{p_{\beta}}}{2} \sqrt{u^{\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 +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$\Gamma_1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$-\Gamma_2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$L_{\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$L_{\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S b^2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}}{4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}_a}\Big[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p^{\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\rho S b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C_{r_0}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C_{r_{\beta}} \beta^{\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b C_{r_{\beta}}}{2} \sqrt{u^{\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 +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$\Gamma_7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$-\Gamma_1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$N_{\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$N_{\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bottomrule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\end{tabular}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\end{center}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\end{table}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93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lateral dynamics are often expressed using $\beta$ instead of $v$.  Recall that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 =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\sin\beta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\bar{v} = 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\bar{\beta}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Differentiating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\dot{\bar{\beta}} = \frac{1}{V^{\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\dot{\bar{v}}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associated state space equations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{\bar{\beta}}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{\bar{p}}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{\bar{r}}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psi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Y_v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\frac{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\frac{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\frac{g\cos\theta^{\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0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L_v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N_vV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  &amp; 1   &amp; 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\\ &amp; &amp;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 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}\sec\theta^{\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p^{\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}\sec\theta^{\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\\ &amp; &amp;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}\sec\theta^{\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\bar{\beta}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\bar{p}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\bar{r}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psi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{Y_{\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}}{V^{\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&amp; \frac{Y_{\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L_{\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L_{\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\bar{\delta}_a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51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noindent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longitudinal states and inputs are defined 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(u, w, q, \theta, h)^{\top}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nonlinear equations of motion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\dot{u} &amp;= -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g\sin\theta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(u^2+w^2) S}{2\mass} \left[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C_{X_0}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C_{X_{\alpha}} \tan^{-1}\left(\frac{w}{u}\right)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\right]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&amp;\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\sqrt{u^2+w^2} S}{4\mass} C_{X_{q}}c q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}C_{\text{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\left(k\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\right)^2-(u^2+w^2)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\right]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eq:linear-lon-wdot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\dot{w} &amp;=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g\cos\theta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(u^2+w^2) S}{2\mass} \left[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C_{Z_0}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C_{Z_{\alpha}} \tan^{-1}\left(\frac{w}{u}\right)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\right]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&amp;\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\sqrt{u^2+w^2} S}{4\mass} C_{Z_{q}} c q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\dot{q} &amp;=  \frac{1}{2J_y}\rho (u^2+w^2) c S\left[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C_{m_{0}}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C_{m_{\alpha}} \tan^{-1}\left(\frac{w}{u}\right)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+\frac{1}{4J_y}\rho \sqrt{u^2+w^2} S C_{m_{q}}c^2 q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\dot{\theta} &amp;=  q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\dot{h} &amp;= u\sin\theta -w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we have used $\alpha = \tan^{-1}\left(\frac{w}{u}\right)$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\sqrt{u^2 + w^2}$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09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}}}{x_{\text{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{\dot{u}}{h}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{\dot{w}}{\theta}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{w}}{h}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{\dot{q}}{\theta}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{\dot{q}}{h}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{\dot{\theta}}{u}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{\dot{\theta}}{w}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{\dot{\theta}}{h}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{\dot{h}}{h}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theta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\dot{\bar{u}}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{\bar{w}}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{\bar{q}}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\dot{\bar{\theta}}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\dot{\bar{h}}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-g\cos\theta^{\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-g\sin\theta^{\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M_u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  &amp; 0   &amp; 1  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-\cos\theta^{\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&amp; u^{\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\bar{u}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\bar{w}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\bar{q}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\bar{\theta}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\bar{h}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\bar{\delta}_e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\begin{table}[h]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\begin{center}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\begin{tabular}{cc}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toprule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Longitudinal &amp; Formula\\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midrule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[C_{X_0}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C_{X_\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\frac{\rho S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C_{X_{\alpha}}}{2\mass}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 m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}}C_{\text{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$-q^{\ast}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}\rho S}{\mass}\left[C_{X_0} + C_{X_{\alpha}}\alpha^{\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\frac{\rho S c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 m 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C_{X_{\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\frac{\rho S_{\text{prop}}C_{\text{prop}}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}}{\mass}$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$-w^{\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\frac{\rho 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 S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}c}{4\mass}$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2}_a S C_{X_{\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$X_{\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k^2 \delta^{\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}_t 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Z_u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[C_{Z_0} + C_{Z_{\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\frac{\rho S C_{Z_{\alpha}}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}}{2\mass}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}}{4mV^{\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$\frac{w^{\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}\rho S}{\mass}\left[C_{Z_0} + C_{Z_{\alpha}}\alpha^{\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C_{Z_{\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\frac{\rho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S c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}}{4mV^{\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 S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c}{4\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2}_a S C_{Z_{\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M_u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S c}{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J_y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 C_{m_0} + C_{m_{\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-\frac{\rho S c C_{m_{\alpha}}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}}{2J_y}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c^2 C_{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}}{4J_yV^{\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$\frac{w^{\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}\rho S  c}{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}\left[ C_{m_0} + C_{m_{\alpha}}\alpha^{\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 C_{m_{\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}}{2J_y}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\frac{\rho S c^2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}}{4J_yV^{\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 S c^2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}}{4J_y}$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2}_a S c C_{m_{\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}}}{2J_y}$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bottomrule</a:t>
            </a:r>
            <a:endParaRPr lang="cs-CZ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tabular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\end{center}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\end{table}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4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80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Let $w=f(x)$ where $f:\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mapsto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{R}^m$, i.e.,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w_1 \\ w_2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f_1(x_1, x_2, \dots,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\\ f_2(x_1, x_2, \dots,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(x_1, x_2, \dots,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Jacobian of $f$ with respect to $x$ is defined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f}{\partial x}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f_1}{\partial x_1} &amp; \frac{\partial f_1}{\partial x_2} &amp; \dots &amp; \frac{\partial f_1}{\partial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f_2}{\partial x_1} &amp; \frac{\partial f_2}{\partial x_2} &amp; \dots &amp; \frac{\partial f_2}{\partial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x_1} &amp;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x_2} &amp; \dots &amp;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80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Let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f}{\partial x}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f}{\partial x_1} &amp; \frac{\partial f}{\partial x_2} &amp; \dots &amp; \frac{\partial f}{\partial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\text{where}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f}{\partial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f_1}{\partial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f_2}{\partial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$\epsilon$ is a small fixed number, 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f}{\partial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\frac{f(x+\epsilon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- f(x)}{\epsilon},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which can be computed numerically, with two calls of $f(\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Note that computing $\frac{\partial f}{\partial x}(x)$ will require $n+1$ functions calls to $f(\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18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{language=Python}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numpy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as np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df_dx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(x, z):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# take partial of f(x, z) with respect to x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eps = 0.001  # deviation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A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np.zeros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((m, n))  # Jacobian of 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f_at_x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f(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x,z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in range(0, n):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np.copy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(x)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][0] += eps  # add eps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state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f_at_x_eps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f(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df_dxi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f_at_x_eps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f_at_x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/ eps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A[:,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df_dxi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[:,0]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return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5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\text{The Euler state:~}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u, v, w, \phi, \theta, \psi, p, q, r)^\top 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{R}^{12}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\text{The Quaternion state:~}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u, v, w, e_0,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p, q, r)^\top 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{R}^{13}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)^\top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 &amp;= (u, v, w)^\top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(\phi, \theta, \psi)^\top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&amp;= (e_0, e_1, e_2, e_3)^\top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 &amp;= (p, q, r)^\top,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{\omega}^\top)^\top \\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{\omega}^\top)^\top.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92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Nonlinear model with stall effects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C_L(\alpha) &amp;= \left(1-\sigma(\alpha)\right) \left[C_{L_0} + C_{L_{\alpha}}\alpha \right] + \sigma(\alpha) \left[2\;\text{sign}(\alpha)\sin^2\alpha\cos\alpha \right]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\sigma(\alpha) &amp;=  \frac{1+e^{-M(\alpha-\alpha_0)}+e^{M(\alpha+\alpha_0)}}{\left(1+e^{-M(\alpha-\alpha_0)}\right)\left(1+e^{M(\alpha+\alpha_0)}\right)}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C_{D}(\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&amp;= C_{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\frac{(C_{L_0} + C_{L_\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)^2}{\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pi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 AR}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Linear Model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C_L(\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&amp;= C_{L_0} + C_{L_{\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C_D(\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&amp;= C_{D_0} + C_{D_{\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8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Let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vartheta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\Theta(\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{q})$ convert quaternions to Euler angles, and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{q}=Q(\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vartheta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})$ converts Euler angles to quaternions. 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Define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\left[\begin{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{q}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{\omega}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}\right] 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defeq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 \\ \Theta(\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{q})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{\omega}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T_q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\left[\begin{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vartheta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{\omega}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}\right] 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defeq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{p}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{v} \\ Q(\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vartheta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}) \\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{\omega}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}{\partial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x_q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x_q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I_{3\times 3} &amp; 0_{3\times 3} &amp; 0_{3\times 4} &amp; 0_{3\times 3}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0_{3\times 3} &amp; I_{3\times 3} &amp; 0_{3\times 4} &amp; 0_{3\times 3}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0_{3\times 3} &amp; 0_{3\times 3} &amp; \frac{\partial \Theta}{\partial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{q}}(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x_q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&amp; 0_{3\times 3}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0_{3\times 3} &amp; 0_{3\times 3} &amp; 0_{3\times 4} &amp; I_{3\times 3}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71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Python dynamics file returns: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\dot{x}_q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 terms of Euler states we have: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\frac{d}{dt}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\dot{x}_q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 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 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u) 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$\tilde{x}_e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$\tilde{u} = u-u^\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state space equations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\dot{\tilde{x}}_e = A \tilde{x}_e + B \tilde{u},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 &amp;= \frac{\partial}{\partial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\left(\frac{\partial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u) )\right)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 &amp;= \frac{\partial}{\partial u} \left(\frac{\partial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u) )\right).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3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longitudinal states and inputs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setcounter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MaxMatrixCols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}{12}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 \\ w \\ q \\ \theta \\ h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  &amp; 1 &amp; 0 &amp; 0 &amp; 0 &amp; 0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  &amp; 0 &amp; 0 &amp; 1 &amp; 0 &amp; 0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  &amp; 0 &amp; 0 &amp; 0 &amp; 0 &amp; 0 &amp; 0 &amp;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  &amp; 0 &amp; 0 &amp; 0 &amp; 0 &amp; 1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-1 &amp; 0 &amp; 0 &amp; 0 &amp; 0 &amp; 0 &amp; 0 &amp; 0 &amp; 0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u \\ v \\ w \\ \phi \\ \theta \\ \psi \\ p \\ q \\ r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 &amp; 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1 &amp; 0 &amp; 0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E_2 u.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Therefore the longitudinal state space equations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E_1 A E_1^\top \\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E_1 B E_2^\top.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82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lateral states and inputs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setcounter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MaxMatrixCols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}{12}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v \\ p \\ r \\ \phi \\ \psi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1 &amp; 0 &amp; 0 &amp; 0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0 &amp; 0 &amp; 0 &amp; 0 &amp; 0 &amp; 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0 &amp; 0 &amp; 0 &amp; 0 &amp; 0 &amp; 0 &amp; 0 &amp; 1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0 &amp; 0 &amp; 1 &amp; 0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0 &amp; 0 &amp; 0 &amp; 0 &amp; 1 &amp; 0 &amp; 0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u \\ v \\ w \\ \phi \\ \theta \\ \psi \\ p \\ q \\ r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 &amp;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 &amp; 0 &amp; 0 &amp; 1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E_4 u,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Therefore the lateral state space equations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E_3 A E_3^\top \\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E_3 B E_4^\top.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083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29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\begin{itemize}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\item Find trim states and inputs for straight level flight.  For the aerosonde model use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=25$~m/s and $\gamma^\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ast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=0$.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\item Find the transfer functions derived in this chapter.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\item Find the state space models derived in this chapter. 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\item Compute the eigenvalues of $A_{\text{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}}$ and $A_{\text{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}}$ and associate them with the phugoid mode, the short period mode, the roll mode, the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dutch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roll mode, and the spiral mode. 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\end{itemize}</a:t>
            </a:r>
          </a:p>
          <a:p>
            <a:endParaRPr lang="en-US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1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F_{\text{lift}}\sin\phi &amp;= \mass\frac{v^2}{R}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&amp;= \mass v \omega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&amp;= \mass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\dot{\psi}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F_{\text{lift}}\cos\phi = \mass g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\text{Dividing gives 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\tan\phi &amp;= 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\dot{\psi}}{g}\\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\text{and 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\quad \;\; \dot{\psi} &amp;=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}\tan\phi 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4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F_{\text{lift}}\sin\phi\cos(\chi-\psi)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{m}\frac{v^2}{R}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{m}v\omega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\cos\gamma)\dot{\chi}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F_{\text{lift}}\cos{\phi}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{m}g\cos\gamma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62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501CC6-1EE3-F942-9212-00FBAF38A21E}" type="slidenum">
              <a:rPr lang="en-US"/>
              <a:pPr/>
              <a:t>8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Dividing the two expressions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\dot{\chi} = \frac{g}{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}\tan\phi\cos(\chi-\psi)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 is the coordinated turn condition in wind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In the absence of wind, we have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and $\psi=\chi$ which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\dot{\psi} = \frac{g}{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 is the expression commonly seen in the literature 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turning radius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 =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\cos\gamma}{\dot{\chi}} = \frac{V_g^2\cos\gamma}{g\tan\phi\cos(\chi-\psi)}.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For level flight in the absence of wind we have the standard formula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 = \frac{V_a^2}{g\tan\phi}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146416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Given the nonlinear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 = f(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x,u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equilibria $(x^\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 are defined by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f(x^{\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An aircraft in equilibrium is in a trim condition.  In general, trim condition may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include states that are not constant.  Therefore, trim conditions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f(x^{\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Objective is to compute trim states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inputs when aircraft simultaneously satisfies three conditions: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\item Traveling at constant speed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\item Climbing at constant flight path angle $\gamma^{\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\item In constant orbit of radius $R^{\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}$, $\gamma^{\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}$, and $R^{\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}$, are inputs to the trim calculations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\text{States:}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u, v, w, \phi, \theta, \psi, p, q, r)^{\top}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\text{Inputs:}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u\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6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6B50799-FD4F-134A-B660-7CB978380F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9350001-2A40-7146-B6EC-7B3DEC12F3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ADDF546-DFBE-C346-847F-8289C0F7B4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DD0D4FC-2C3F-A547-B27A-4973CBA9EA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AC68B0D-97F7-9F44-A2E7-9DC9DAD28D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EAA729-EB76-3E4A-984A-B23F9AC26F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3BF1BF6-FA02-1140-9B4A-7039894083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1918E0E-41CA-9A45-82AE-6B6B538CE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B70DACC-879D-1144-B803-BE9A687A56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8782"/>
            <a:ext cx="10972800" cy="70785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233E9CA-B814-3741-884D-1FCA678F9A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FDF185E-9055-AE45-AD34-D7236DE79C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DF05C10-5BCC-DA45-AB8F-EA8876362F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609600" y="6575116"/>
            <a:ext cx="10883901" cy="28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defRPr/>
            </a:pPr>
            <a:r>
              <a:rPr lang="en-US" sz="1200" dirty="0"/>
              <a:t>Beard &amp; McLain,</a:t>
            </a:r>
            <a:r>
              <a:rPr lang="en-US" sz="1200" baseline="0" dirty="0"/>
              <a:t> “</a:t>
            </a:r>
            <a:r>
              <a:rPr lang="en-US" sz="1200" dirty="0"/>
              <a:t>Small Unmanned Aircraft,”  </a:t>
            </a:r>
            <a:r>
              <a:rPr lang="en-US" sz="1200" i="1" dirty="0"/>
              <a:t>Princeton University Press,</a:t>
            </a:r>
            <a:r>
              <a:rPr lang="en-US" sz="1200" baseline="0" dirty="0"/>
              <a:t> 2012		     			Chapter 5: </a:t>
            </a:r>
            <a:r>
              <a:rPr lang="en-US" sz="1200" dirty="0"/>
              <a:t> Slide </a:t>
            </a:r>
            <a:fld id="{84CC4BE0-69A4-1A49-A7C1-B543DABBF88A}" type="slidenum">
              <a:rPr lang="en-US" sz="1200" smtClean="0"/>
              <a:pPr algn="just">
                <a:defRPr/>
              </a:pPr>
              <a:t>‹#›</a:t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image" Target="../media/image65.emf"/><Relationship Id="rId3" Type="http://schemas.openxmlformats.org/officeDocument/2006/relationships/image" Target="../media/image53.emf"/><Relationship Id="rId7" Type="http://schemas.openxmlformats.org/officeDocument/2006/relationships/image" Target="../media/image60.emf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emf"/><Relationship Id="rId11" Type="http://schemas.openxmlformats.org/officeDocument/2006/relationships/image" Target="../media/image63.emf"/><Relationship Id="rId5" Type="http://schemas.openxmlformats.org/officeDocument/2006/relationships/image" Target="../media/image55.emf"/><Relationship Id="rId10" Type="http://schemas.openxmlformats.org/officeDocument/2006/relationships/image" Target="../media/image62.emf"/><Relationship Id="rId4" Type="http://schemas.openxmlformats.org/officeDocument/2006/relationships/image" Target="../media/image54.emf"/><Relationship Id="rId9" Type="http://schemas.openxmlformats.org/officeDocument/2006/relationships/image" Target="../media/image61.emf"/><Relationship Id="rId14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7.emf"/><Relationship Id="rId18" Type="http://schemas.openxmlformats.org/officeDocument/2006/relationships/image" Target="../media/image9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17" Type="http://schemas.openxmlformats.org/officeDocument/2006/relationships/image" Target="../media/image91.em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emf"/><Relationship Id="rId11" Type="http://schemas.openxmlformats.org/officeDocument/2006/relationships/image" Target="../media/image85.emf"/><Relationship Id="rId5" Type="http://schemas.openxmlformats.org/officeDocument/2006/relationships/image" Target="../media/image79.emf"/><Relationship Id="rId15" Type="http://schemas.openxmlformats.org/officeDocument/2006/relationships/image" Target="../media/image89.emf"/><Relationship Id="rId10" Type="http://schemas.openxmlformats.org/officeDocument/2006/relationships/image" Target="../media/image84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Relationship Id="rId14" Type="http://schemas.openxmlformats.org/officeDocument/2006/relationships/image" Target="../media/image8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7.emf"/><Relationship Id="rId3" Type="http://schemas.openxmlformats.org/officeDocument/2006/relationships/image" Target="../media/image78.emf"/><Relationship Id="rId7" Type="http://schemas.openxmlformats.org/officeDocument/2006/relationships/image" Target="../media/image87.emf"/><Relationship Id="rId12" Type="http://schemas.openxmlformats.org/officeDocument/2006/relationships/image" Target="../media/image9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emf"/><Relationship Id="rId11" Type="http://schemas.openxmlformats.org/officeDocument/2006/relationships/image" Target="../media/image95.emf"/><Relationship Id="rId5" Type="http://schemas.openxmlformats.org/officeDocument/2006/relationships/image" Target="../media/image85.emf"/><Relationship Id="rId15" Type="http://schemas.openxmlformats.org/officeDocument/2006/relationships/image" Target="../media/image99.emf"/><Relationship Id="rId10" Type="http://schemas.openxmlformats.org/officeDocument/2006/relationships/image" Target="../media/image94.emf"/><Relationship Id="rId4" Type="http://schemas.openxmlformats.org/officeDocument/2006/relationships/image" Target="../media/image84.emf"/><Relationship Id="rId9" Type="http://schemas.openxmlformats.org/officeDocument/2006/relationships/image" Target="../media/image93.emf"/><Relationship Id="rId14" Type="http://schemas.openxmlformats.org/officeDocument/2006/relationships/image" Target="../media/image9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12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12" Type="http://schemas.openxmlformats.org/officeDocument/2006/relationships/image" Target="../media/image11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emf"/><Relationship Id="rId11" Type="http://schemas.openxmlformats.org/officeDocument/2006/relationships/image" Target="../media/image110.emf"/><Relationship Id="rId5" Type="http://schemas.openxmlformats.org/officeDocument/2006/relationships/image" Target="../media/image104.emf"/><Relationship Id="rId10" Type="http://schemas.openxmlformats.org/officeDocument/2006/relationships/image" Target="../media/image109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18" Type="http://schemas.openxmlformats.org/officeDocument/2006/relationships/image" Target="../media/image22.emf"/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17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19" Type="http://schemas.openxmlformats.org/officeDocument/2006/relationships/image" Target="../media/image23.emf"/><Relationship Id="rId4" Type="http://schemas.openxmlformats.org/officeDocument/2006/relationships/image" Target="../media/image8.tiff"/><Relationship Id="rId9" Type="http://schemas.openxmlformats.org/officeDocument/2006/relationships/image" Target="../media/image13.emf"/><Relationship Id="rId1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Chapter 5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Linear Design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223B4-9E95-5D40-A932-0B68A0291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0" y="926071"/>
            <a:ext cx="7835453" cy="53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74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8C34F-D514-3B46-A004-B243BB58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265" y="886640"/>
            <a:ext cx="7162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99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Trim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1073150"/>
            <a:ext cx="6019800" cy="3797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5359400"/>
            <a:ext cx="7848600" cy="508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6032500"/>
            <a:ext cx="4953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756B-C090-EA47-A575-F48A5B59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Unconstrained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212B8-9F9B-F346-AD16-6A011D74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68" y="1281180"/>
            <a:ext cx="52324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B1E75-CBEE-B44E-9DA1-6AE99A022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519" y="5360920"/>
            <a:ext cx="4895651" cy="447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00FBB-49EE-6B43-9514-DFFF13A0C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111" y="4119182"/>
            <a:ext cx="1172462" cy="3242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A80EC4-BD64-994D-81B8-029B56B9C0E8}"/>
              </a:ext>
            </a:extLst>
          </p:cNvPr>
          <p:cNvCxnSpPr>
            <a:cxnSpLocks/>
          </p:cNvCxnSpPr>
          <p:nvPr/>
        </p:nvCxnSpPr>
        <p:spPr>
          <a:xfrm flipH="1" flipV="1">
            <a:off x="6495246" y="3065172"/>
            <a:ext cx="1867437" cy="1094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65E343-D355-F946-A613-E3FE2EAAA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396" y="4284551"/>
            <a:ext cx="3166665" cy="32429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439EEA-0068-6B4F-BA5E-0E1232BEAD4C}"/>
              </a:ext>
            </a:extLst>
          </p:cNvPr>
          <p:cNvCxnSpPr>
            <a:cxnSpLocks/>
          </p:cNvCxnSpPr>
          <p:nvPr/>
        </p:nvCxnSpPr>
        <p:spPr>
          <a:xfrm flipV="1">
            <a:off x="4535868" y="3978813"/>
            <a:ext cx="234726" cy="19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59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756B-C090-EA47-A575-F48A5B59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Unconstrained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212B8-9F9B-F346-AD16-6A011D74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68" y="1281180"/>
            <a:ext cx="52324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00FBB-49EE-6B43-9514-DFFF13A0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11" y="4119182"/>
            <a:ext cx="1172462" cy="3242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A80EC4-BD64-994D-81B8-029B56B9C0E8}"/>
              </a:ext>
            </a:extLst>
          </p:cNvPr>
          <p:cNvCxnSpPr>
            <a:cxnSpLocks/>
          </p:cNvCxnSpPr>
          <p:nvPr/>
        </p:nvCxnSpPr>
        <p:spPr>
          <a:xfrm flipH="1" flipV="1">
            <a:off x="6495246" y="3065172"/>
            <a:ext cx="1867437" cy="1094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003C71-CEB0-024F-8DEF-422B2399C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087" y="4971246"/>
            <a:ext cx="5608156" cy="125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12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DC66-6BB4-654C-889F-DCB3C073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7ED79-E8C0-424B-AEC7-92F5C2C0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17" y="1765301"/>
            <a:ext cx="4844528" cy="3412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8EA6-D5B1-F74B-8389-E7A33B63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00" y="2193701"/>
            <a:ext cx="815306" cy="22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BB76C-72CE-7C41-B942-FD7D44F05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4" y="886640"/>
            <a:ext cx="4745865" cy="54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DC66-6BB4-654C-889F-DCB3C073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Constraints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6331AD-7700-9A4B-A89A-317AB3154E63}"/>
              </a:ext>
            </a:extLst>
          </p:cNvPr>
          <p:cNvSpPr/>
          <p:nvPr/>
        </p:nvSpPr>
        <p:spPr>
          <a:xfrm rot="20296942">
            <a:off x="5275256" y="2932024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F005B5-BF95-0F47-BD01-D3EA35A4EB75}"/>
              </a:ext>
            </a:extLst>
          </p:cNvPr>
          <p:cNvSpPr/>
          <p:nvPr/>
        </p:nvSpPr>
        <p:spPr>
          <a:xfrm rot="20296942">
            <a:off x="5077619" y="2823866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59A0AA-AFD9-664E-99DF-4DF6B577771C}"/>
              </a:ext>
            </a:extLst>
          </p:cNvPr>
          <p:cNvSpPr/>
          <p:nvPr/>
        </p:nvSpPr>
        <p:spPr>
          <a:xfrm rot="20296942">
            <a:off x="4848684" y="2704000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6A9EB9-0B52-B446-A9CF-C302E8D67A89}"/>
              </a:ext>
            </a:extLst>
          </p:cNvPr>
          <p:cNvSpPr/>
          <p:nvPr/>
        </p:nvSpPr>
        <p:spPr>
          <a:xfrm rot="20296942">
            <a:off x="4489399" y="2531778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03552-D553-1F47-A556-B05D839CF1AB}"/>
              </a:ext>
            </a:extLst>
          </p:cNvPr>
          <p:cNvSpPr/>
          <p:nvPr/>
        </p:nvSpPr>
        <p:spPr>
          <a:xfrm rot="20296942">
            <a:off x="4188206" y="2391367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D2233E-199E-0E4E-8408-3268BE27DBB5}"/>
              </a:ext>
            </a:extLst>
          </p:cNvPr>
          <p:cNvSpPr/>
          <p:nvPr/>
        </p:nvSpPr>
        <p:spPr>
          <a:xfrm rot="20296942">
            <a:off x="3723187" y="2238941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8C1340-88C2-804D-A34D-4D27C2D722E1}"/>
              </a:ext>
            </a:extLst>
          </p:cNvPr>
          <p:cNvCxnSpPr>
            <a:cxnSpLocks/>
          </p:cNvCxnSpPr>
          <p:nvPr/>
        </p:nvCxnSpPr>
        <p:spPr>
          <a:xfrm flipH="1">
            <a:off x="6970650" y="1932916"/>
            <a:ext cx="283500" cy="23639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D03CC8-66FE-6845-9FD8-AFB676A03CA3}"/>
              </a:ext>
            </a:extLst>
          </p:cNvPr>
          <p:cNvCxnSpPr>
            <a:cxnSpLocks/>
          </p:cNvCxnSpPr>
          <p:nvPr/>
        </p:nvCxnSpPr>
        <p:spPr>
          <a:xfrm flipH="1">
            <a:off x="7687287" y="2866569"/>
            <a:ext cx="346510" cy="3080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3DEE07B4-0C8F-654B-8343-BF314CEFFE2B}"/>
              </a:ext>
            </a:extLst>
          </p:cNvPr>
          <p:cNvSpPr/>
          <p:nvPr/>
        </p:nvSpPr>
        <p:spPr>
          <a:xfrm>
            <a:off x="4595455" y="3193543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AC8B71-8C5A-664F-8A6A-386B5352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894" y="1603317"/>
            <a:ext cx="9652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2DC5F-5C53-D041-B7CB-23B52ED6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64" y="2623595"/>
            <a:ext cx="977900" cy="3175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B8C804-7F59-0141-8C67-C8430046F40B}"/>
              </a:ext>
            </a:extLst>
          </p:cNvPr>
          <p:cNvCxnSpPr>
            <a:cxnSpLocks/>
          </p:cNvCxnSpPr>
          <p:nvPr/>
        </p:nvCxnSpPr>
        <p:spPr>
          <a:xfrm flipH="1" flipV="1">
            <a:off x="5847257" y="3683110"/>
            <a:ext cx="348114" cy="59837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2265EBF-DD00-D546-A844-065BBD44D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352" y="4193048"/>
            <a:ext cx="3733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5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6AB7-B598-DD49-A57A-CB804A7C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Inequality Constraints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201ED0F-F755-D643-AACE-7135DB719512}"/>
              </a:ext>
            </a:extLst>
          </p:cNvPr>
          <p:cNvSpPr/>
          <p:nvPr/>
        </p:nvSpPr>
        <p:spPr>
          <a:xfrm>
            <a:off x="4584768" y="1885827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E6E6516-4B8F-2247-AA29-8FA26BFA3972}"/>
              </a:ext>
            </a:extLst>
          </p:cNvPr>
          <p:cNvSpPr/>
          <p:nvPr/>
        </p:nvSpPr>
        <p:spPr>
          <a:xfrm>
            <a:off x="4558048" y="1514475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699CB9E-D04E-E143-8B61-53FB335D8821}"/>
              </a:ext>
            </a:extLst>
          </p:cNvPr>
          <p:cNvSpPr/>
          <p:nvPr/>
        </p:nvSpPr>
        <p:spPr>
          <a:xfrm>
            <a:off x="3910349" y="4419600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6D68151-7E7A-FD40-9218-D0972C32AB14}"/>
              </a:ext>
            </a:extLst>
          </p:cNvPr>
          <p:cNvSpPr/>
          <p:nvPr/>
        </p:nvSpPr>
        <p:spPr>
          <a:xfrm>
            <a:off x="5567698" y="1381125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902BB-0A37-C843-93BD-CF29D9E8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12" y="4941278"/>
            <a:ext cx="1651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46A8D7-FA03-9547-9858-587406AF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15" y="1889841"/>
            <a:ext cx="16510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16BE5-78F4-204C-8D79-D6AE328C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360" y="5466085"/>
            <a:ext cx="1651000" cy="317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4787C8-92F5-ED48-B7F6-D7DCEA69E76A}"/>
              </a:ext>
            </a:extLst>
          </p:cNvPr>
          <p:cNvCxnSpPr>
            <a:cxnSpLocks/>
          </p:cNvCxnSpPr>
          <p:nvPr/>
        </p:nvCxnSpPr>
        <p:spPr>
          <a:xfrm>
            <a:off x="4181174" y="5107248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8D6D0F-3406-7040-925C-ED13C5BD50B2}"/>
              </a:ext>
            </a:extLst>
          </p:cNvPr>
          <p:cNvCxnSpPr>
            <a:cxnSpLocks/>
          </p:cNvCxnSpPr>
          <p:nvPr/>
        </p:nvCxnSpPr>
        <p:spPr>
          <a:xfrm flipV="1">
            <a:off x="6114247" y="5177375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5BDBE1-96C8-5B41-8192-3923991BA9DC}"/>
              </a:ext>
            </a:extLst>
          </p:cNvPr>
          <p:cNvCxnSpPr>
            <a:cxnSpLocks/>
          </p:cNvCxnSpPr>
          <p:nvPr/>
        </p:nvCxnSpPr>
        <p:spPr>
          <a:xfrm flipH="1">
            <a:off x="6411484" y="2110812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1468377-990E-1245-8F51-080C97C33035}"/>
              </a:ext>
            </a:extLst>
          </p:cNvPr>
          <p:cNvSpPr/>
          <p:nvPr/>
        </p:nvSpPr>
        <p:spPr>
          <a:xfrm>
            <a:off x="6054699" y="349948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F502FF-9D00-5B4A-AD20-D6652DE28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453" y="3836670"/>
            <a:ext cx="685800" cy="2413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D5DA46-25E0-F84E-9AFC-78E4531BBC0E}"/>
              </a:ext>
            </a:extLst>
          </p:cNvPr>
          <p:cNvCxnSpPr>
            <a:cxnSpLocks/>
          </p:cNvCxnSpPr>
          <p:nvPr/>
        </p:nvCxnSpPr>
        <p:spPr>
          <a:xfrm flipH="1" flipV="1">
            <a:off x="6117069" y="3638639"/>
            <a:ext cx="31654" cy="2316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8A243B7-4472-9A4A-8611-D23CF512C0C7}"/>
              </a:ext>
            </a:extLst>
          </p:cNvPr>
          <p:cNvSpPr/>
          <p:nvPr/>
        </p:nvSpPr>
        <p:spPr>
          <a:xfrm rot="20012937">
            <a:off x="6470701" y="3189826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852A50-5C43-5744-9977-C303BA26DBFB}"/>
              </a:ext>
            </a:extLst>
          </p:cNvPr>
          <p:cNvSpPr/>
          <p:nvPr/>
        </p:nvSpPr>
        <p:spPr>
          <a:xfrm rot="20012937">
            <a:off x="6273064" y="3081668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0DD336-C14F-1B4B-B546-E69EA5E6BEBC}"/>
              </a:ext>
            </a:extLst>
          </p:cNvPr>
          <p:cNvSpPr/>
          <p:nvPr/>
        </p:nvSpPr>
        <p:spPr>
          <a:xfrm rot="20012937">
            <a:off x="6037779" y="2961802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1F2B25-96F8-FB4C-9F88-B70C87FEAE11}"/>
              </a:ext>
            </a:extLst>
          </p:cNvPr>
          <p:cNvSpPr/>
          <p:nvPr/>
        </p:nvSpPr>
        <p:spPr>
          <a:xfrm rot="20012937">
            <a:off x="5684844" y="2789580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687C2B-D0FA-554C-A874-E72FBE44138C}"/>
              </a:ext>
            </a:extLst>
          </p:cNvPr>
          <p:cNvSpPr/>
          <p:nvPr/>
        </p:nvSpPr>
        <p:spPr>
          <a:xfrm rot="20012937">
            <a:off x="5383651" y="2649169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710C54-61EB-2145-81BF-5FB43E98038C}"/>
              </a:ext>
            </a:extLst>
          </p:cNvPr>
          <p:cNvSpPr/>
          <p:nvPr/>
        </p:nvSpPr>
        <p:spPr>
          <a:xfrm rot="20012937">
            <a:off x="4918632" y="2496743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0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00D6-0C64-7644-BA26-47F19902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6B585-1904-7348-80CF-4A3B0DA0565B}"/>
              </a:ext>
            </a:extLst>
          </p:cNvPr>
          <p:cNvSpPr txBox="1"/>
          <p:nvPr/>
        </p:nvSpPr>
        <p:spPr>
          <a:xfrm>
            <a:off x="1002404" y="1081823"/>
            <a:ext cx="105799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from </a:t>
            </a:r>
            <a:r>
              <a:rPr lang="en-US" sz="2000" dirty="0" err="1">
                <a:latin typeface="Courier" pitchFamily="2" charset="0"/>
              </a:rPr>
              <a:t>scipy.optimize</a:t>
            </a:r>
            <a:r>
              <a:rPr lang="en-US" sz="2000" dirty="0">
                <a:latin typeface="Courier" pitchFamily="2" charset="0"/>
              </a:rPr>
              <a:t> import minimize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b="1" dirty="0">
                <a:latin typeface="Courier" pitchFamily="2" charset="0"/>
              </a:rPr>
              <a:t>minimize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i="1" dirty="0">
                <a:latin typeface="Courier" pitchFamily="2" charset="0"/>
              </a:rPr>
              <a:t>fun</a:t>
            </a:r>
            <a:r>
              <a:rPr lang="en-US" sz="2000" dirty="0">
                <a:latin typeface="Courier" pitchFamily="2" charset="0"/>
              </a:rPr>
              <a:t>, # function to be minimized</a:t>
            </a:r>
          </a:p>
          <a:p>
            <a:r>
              <a:rPr lang="en-US" sz="2000" i="1" dirty="0">
                <a:latin typeface="Courier" pitchFamily="2" charset="0"/>
              </a:rPr>
              <a:t>	   x0</a:t>
            </a:r>
            <a:r>
              <a:rPr lang="en-US" sz="2000" dirty="0">
                <a:latin typeface="Courier" pitchFamily="2" charset="0"/>
              </a:rPr>
              <a:t>, # initial guess for gradient descent</a:t>
            </a:r>
          </a:p>
          <a:p>
            <a:r>
              <a:rPr lang="en-US" sz="2000" i="1" dirty="0">
                <a:latin typeface="Courier" pitchFamily="2" charset="0"/>
              </a:rPr>
              <a:t>  	   </a:t>
            </a:r>
            <a:r>
              <a:rPr lang="en-US" sz="2000" i="1" dirty="0" err="1">
                <a:latin typeface="Courier" pitchFamily="2" charset="0"/>
              </a:rPr>
              <a:t>args</a:t>
            </a:r>
            <a:r>
              <a:rPr lang="en-US" sz="2000" i="1" dirty="0">
                <a:latin typeface="Courier" pitchFamily="2" charset="0"/>
              </a:rPr>
              <a:t>=()</a:t>
            </a:r>
            <a:r>
              <a:rPr lang="en-US" sz="2000" dirty="0">
                <a:latin typeface="Courier" pitchFamily="2" charset="0"/>
              </a:rPr>
              <a:t>, # additional arguments for fun</a:t>
            </a:r>
          </a:p>
          <a:p>
            <a:r>
              <a:rPr lang="en-US" sz="2000" i="1" dirty="0">
                <a:latin typeface="Courier" pitchFamily="2" charset="0"/>
              </a:rPr>
              <a:t>	   method=None</a:t>
            </a:r>
            <a:r>
              <a:rPr lang="en-US" sz="2000" dirty="0">
                <a:latin typeface="Courier" pitchFamily="2" charset="0"/>
              </a:rPr>
              <a:t>, # optimization method</a:t>
            </a:r>
          </a:p>
          <a:p>
            <a:r>
              <a:rPr lang="en-US" sz="2000" i="1" dirty="0">
                <a:latin typeface="Courier" pitchFamily="2" charset="0"/>
              </a:rPr>
              <a:t>	   </a:t>
            </a:r>
            <a:r>
              <a:rPr lang="en-US" sz="2000" i="1" dirty="0" err="1">
                <a:latin typeface="Courier" pitchFamily="2" charset="0"/>
              </a:rPr>
              <a:t>jac</a:t>
            </a:r>
            <a:r>
              <a:rPr lang="en-US" sz="2000" i="1" dirty="0">
                <a:latin typeface="Courier" pitchFamily="2" charset="0"/>
              </a:rPr>
              <a:t>=None</a:t>
            </a:r>
            <a:r>
              <a:rPr lang="en-US" sz="2000" dirty="0">
                <a:latin typeface="Courier" pitchFamily="2" charset="0"/>
              </a:rPr>
              <a:t>, # function that defines Jacobian of f</a:t>
            </a:r>
          </a:p>
          <a:p>
            <a:r>
              <a:rPr lang="en-US" sz="2000" i="1" dirty="0">
                <a:latin typeface="Courier" pitchFamily="2" charset="0"/>
              </a:rPr>
              <a:t>	   </a:t>
            </a:r>
            <a:r>
              <a:rPr lang="en-US" sz="2000" i="1" dirty="0" err="1">
                <a:latin typeface="Courier" pitchFamily="2" charset="0"/>
              </a:rPr>
              <a:t>hess</a:t>
            </a:r>
            <a:r>
              <a:rPr lang="en-US" sz="2000" i="1" dirty="0">
                <a:latin typeface="Courier" pitchFamily="2" charset="0"/>
              </a:rPr>
              <a:t>=None</a:t>
            </a:r>
            <a:r>
              <a:rPr lang="en-US" sz="2000" dirty="0">
                <a:latin typeface="Courier" pitchFamily="2" charset="0"/>
              </a:rPr>
              <a:t>, # function that defines Hessian of f</a:t>
            </a:r>
          </a:p>
          <a:p>
            <a:r>
              <a:rPr lang="en-US" sz="2000" i="1" dirty="0">
                <a:latin typeface="Courier" pitchFamily="2" charset="0"/>
              </a:rPr>
              <a:t>	   </a:t>
            </a:r>
            <a:r>
              <a:rPr lang="en-US" sz="2000" i="1" dirty="0" err="1">
                <a:latin typeface="Courier" pitchFamily="2" charset="0"/>
              </a:rPr>
              <a:t>hessp</a:t>
            </a:r>
            <a:r>
              <a:rPr lang="en-US" sz="2000" i="1" dirty="0">
                <a:latin typeface="Courier" pitchFamily="2" charset="0"/>
              </a:rPr>
              <a:t>=None</a:t>
            </a:r>
            <a:r>
              <a:rPr lang="en-US" sz="2000" dirty="0">
                <a:latin typeface="Courier" pitchFamily="2" charset="0"/>
              </a:rPr>
              <a:t>, # </a:t>
            </a:r>
            <a:r>
              <a:rPr lang="en-US" sz="2000" dirty="0" err="1">
                <a:latin typeface="Courier" pitchFamily="2" charset="0"/>
              </a:rPr>
              <a:t>Hession</a:t>
            </a:r>
            <a:r>
              <a:rPr lang="en-US" sz="2000" dirty="0">
                <a:latin typeface="Courier" pitchFamily="2" charset="0"/>
              </a:rPr>
              <a:t> in a specific direction</a:t>
            </a:r>
          </a:p>
          <a:p>
            <a:r>
              <a:rPr lang="en-US" sz="2000" i="1" dirty="0">
                <a:latin typeface="Courier" pitchFamily="2" charset="0"/>
              </a:rPr>
              <a:t>	   bounds=None</a:t>
            </a:r>
            <a:r>
              <a:rPr lang="en-US" sz="2000" dirty="0">
                <a:latin typeface="Courier" pitchFamily="2" charset="0"/>
              </a:rPr>
              <a:t>, # inequality bounds on x</a:t>
            </a:r>
          </a:p>
          <a:p>
            <a:r>
              <a:rPr lang="en-US" sz="2000" i="1" dirty="0">
                <a:latin typeface="Courier" pitchFamily="2" charset="0"/>
              </a:rPr>
              <a:t>	   constraints=()</a:t>
            </a:r>
            <a:r>
              <a:rPr lang="en-US" sz="2000" dirty="0">
                <a:latin typeface="Courier" pitchFamily="2" charset="0"/>
              </a:rPr>
              <a:t>, # definition of constraints</a:t>
            </a:r>
          </a:p>
          <a:p>
            <a:r>
              <a:rPr lang="en-US" sz="2000" i="1" dirty="0">
                <a:latin typeface="Courier" pitchFamily="2" charset="0"/>
              </a:rPr>
              <a:t>	   </a:t>
            </a:r>
            <a:r>
              <a:rPr lang="en-US" sz="2000" i="1" dirty="0" err="1">
                <a:latin typeface="Courier" pitchFamily="2" charset="0"/>
              </a:rPr>
              <a:t>tol</a:t>
            </a:r>
            <a:r>
              <a:rPr lang="en-US" sz="2000" i="1" dirty="0">
                <a:latin typeface="Courier" pitchFamily="2" charset="0"/>
              </a:rPr>
              <a:t>=None</a:t>
            </a:r>
            <a:r>
              <a:rPr lang="en-US" sz="2000" dirty="0">
                <a:latin typeface="Courier" pitchFamily="2" charset="0"/>
              </a:rPr>
              <a:t>, # tolerance for termination</a:t>
            </a:r>
          </a:p>
          <a:p>
            <a:r>
              <a:rPr lang="en-US" sz="2000" i="1" dirty="0">
                <a:latin typeface="Courier" pitchFamily="2" charset="0"/>
              </a:rPr>
              <a:t>	   callback=None</a:t>
            </a:r>
            <a:r>
              <a:rPr lang="en-US" sz="2000" dirty="0">
                <a:latin typeface="Courier" pitchFamily="2" charset="0"/>
              </a:rPr>
              <a:t>, # function called after each iteration </a:t>
            </a:r>
          </a:p>
          <a:p>
            <a:r>
              <a:rPr lang="en-US" sz="2000" i="1" dirty="0">
                <a:latin typeface="Courier" pitchFamily="2" charset="0"/>
              </a:rPr>
              <a:t>	   options=None</a:t>
            </a:r>
            <a:r>
              <a:rPr lang="en-US" sz="2000" dirty="0">
                <a:latin typeface="Courier" pitchFamily="2" charset="0"/>
              </a:rPr>
              <a:t>) # other algorithm options</a:t>
            </a:r>
          </a:p>
        </p:txBody>
      </p:sp>
    </p:spTree>
    <p:extLst>
      <p:ext uri="{BB962C8B-B14F-4D97-AF65-F5344CB8AC3E}">
        <p14:creationId xmlns:p14="http://schemas.microsoft.com/office/powerpoint/2010/main" val="133004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00D6-0C64-7644-BA26-47F19902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Optimization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6B585-1904-7348-80CF-4A3B0DA0565B}"/>
              </a:ext>
            </a:extLst>
          </p:cNvPr>
          <p:cNvSpPr txBox="1"/>
          <p:nvPr/>
        </p:nvSpPr>
        <p:spPr>
          <a:xfrm>
            <a:off x="672831" y="2265539"/>
            <a:ext cx="8869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scipy.optimize</a:t>
            </a:r>
            <a:r>
              <a:rPr lang="en-US" dirty="0">
                <a:latin typeface="Courier" pitchFamily="2" charset="0"/>
              </a:rPr>
              <a:t> import minimize</a:t>
            </a:r>
          </a:p>
          <a:p>
            <a:r>
              <a:rPr lang="en-US" dirty="0">
                <a:latin typeface="Courier" pitchFamily="2" charset="0"/>
              </a:rPr>
              <a:t>import </a:t>
            </a:r>
            <a:r>
              <a:rPr lang="en-US" dirty="0" err="1">
                <a:latin typeface="Courier" pitchFamily="2" charset="0"/>
              </a:rPr>
              <a:t>numpy</a:t>
            </a:r>
            <a:r>
              <a:rPr lang="en-US" dirty="0">
                <a:latin typeface="Courier" pitchFamily="2" charset="0"/>
              </a:rPr>
              <a:t> as np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def objective(x):</a:t>
            </a:r>
          </a:p>
          <a:p>
            <a:r>
              <a:rPr lang="en-US" dirty="0">
                <a:latin typeface="Courier" pitchFamily="2" charset="0"/>
              </a:rPr>
              <a:t>	return(x[0]**2 + x[1]**2)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x0 = </a:t>
            </a:r>
            <a:r>
              <a:rPr lang="en-US" dirty="0" err="1">
                <a:latin typeface="Courier" pitchFamily="2" charset="0"/>
              </a:rPr>
              <a:t>np.array</a:t>
            </a:r>
            <a:r>
              <a:rPr lang="en-US" dirty="0">
                <a:latin typeface="Courier" pitchFamily="2" charset="0"/>
              </a:rPr>
              <a:t>([[5], [2]]) # initial condition</a:t>
            </a:r>
          </a:p>
          <a:p>
            <a:r>
              <a:rPr lang="en-US" dirty="0">
                <a:latin typeface="Courier" pitchFamily="2" charset="0"/>
              </a:rPr>
              <a:t>cons = ({'type': 'eq’,</a:t>
            </a:r>
          </a:p>
          <a:p>
            <a:r>
              <a:rPr lang="en-US" dirty="0">
                <a:latin typeface="Courier" pitchFamily="2" charset="0"/>
              </a:rPr>
              <a:t>	  'fun': lambda x: </a:t>
            </a:r>
            <a:r>
              <a:rPr lang="en-US" dirty="0" err="1">
                <a:latin typeface="Courier" pitchFamily="2" charset="0"/>
              </a:rPr>
              <a:t>np.array</a:t>
            </a:r>
            <a:r>
              <a:rPr lang="en-US" dirty="0">
                <a:latin typeface="Courier" pitchFamily="2" charset="0"/>
              </a:rPr>
              <a:t>([</a:t>
            </a:r>
          </a:p>
          <a:p>
            <a:r>
              <a:rPr lang="en-US" dirty="0">
                <a:latin typeface="Courier" pitchFamily="2" charset="0"/>
              </a:rPr>
              <a:t>		x[0]+x[1]-2, # x1+x2=2</a:t>
            </a:r>
          </a:p>
          <a:p>
            <a:r>
              <a:rPr lang="en-US" dirty="0">
                <a:latin typeface="Courier" pitchFamily="2" charset="0"/>
              </a:rPr>
              <a:t>		]),</a:t>
            </a:r>
          </a:p>
          <a:p>
            <a:r>
              <a:rPr lang="en-US" dirty="0">
                <a:latin typeface="Courier" pitchFamily="2" charset="0"/>
              </a:rPr>
              <a:t>	 })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res = minimize(objective, x0, method='SLSQP', constraints=cons)</a:t>
            </a:r>
          </a:p>
          <a:p>
            <a:r>
              <a:rPr lang="en-US" dirty="0">
                <a:latin typeface="Courier" pitchFamily="2" charset="0"/>
              </a:rPr>
              <a:t>print("</a:t>
            </a:r>
            <a:r>
              <a:rPr lang="en-US" dirty="0" err="1">
                <a:latin typeface="Courier" pitchFamily="2" charset="0"/>
              </a:rPr>
              <a:t>xstar</a:t>
            </a:r>
            <a:r>
              <a:rPr lang="en-US" dirty="0">
                <a:latin typeface="Courier" pitchFamily="2" charset="0"/>
              </a:rPr>
              <a:t> =", </a:t>
            </a:r>
            <a:r>
              <a:rPr lang="en-US" dirty="0" err="1">
                <a:latin typeface="Courier" pitchFamily="2" charset="0"/>
              </a:rPr>
              <a:t>res.x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8B917-EB76-3F40-808A-06DF6D44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84" y="1350216"/>
            <a:ext cx="2796565" cy="86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292DB-4ADD-144C-9B88-B9E7622D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670" y="2546870"/>
            <a:ext cx="3340104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257300"/>
            <a:ext cx="8331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34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D6DA-0EAD-8C4E-BC47-3B06C55F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for Trim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A7FE4-EFA9-CD4F-ADE7-C16DCD59AF7F}"/>
              </a:ext>
            </a:extLst>
          </p:cNvPr>
          <p:cNvSpPr txBox="1"/>
          <p:nvPr/>
        </p:nvSpPr>
        <p:spPr>
          <a:xfrm>
            <a:off x="1350134" y="1028343"/>
            <a:ext cx="1049842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def </a:t>
            </a:r>
            <a:r>
              <a:rPr lang="en-US" sz="2000" dirty="0" err="1">
                <a:latin typeface="Courier" pitchFamily="2" charset="0"/>
              </a:rPr>
              <a:t>trim_objective_fun</a:t>
            </a:r>
            <a:r>
              <a:rPr lang="en-US" sz="2000" dirty="0">
                <a:latin typeface="Courier" pitchFamily="2" charset="0"/>
              </a:rPr>
              <a:t>(x, </a:t>
            </a:r>
            <a:r>
              <a:rPr lang="en-US" sz="2000" dirty="0" err="1">
                <a:latin typeface="Courier" pitchFamily="2" charset="0"/>
              </a:rPr>
              <a:t>mav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 err="1">
                <a:latin typeface="Courier" pitchFamily="2" charset="0"/>
              </a:rPr>
              <a:t>Va</a:t>
            </a:r>
            <a:r>
              <a:rPr lang="en-US" sz="2000" dirty="0">
                <a:latin typeface="Courier" pitchFamily="2" charset="0"/>
              </a:rPr>
              <a:t>, gamma):</a:t>
            </a:r>
          </a:p>
          <a:p>
            <a:r>
              <a:rPr lang="en-US" sz="2000" dirty="0">
                <a:latin typeface="Courier" pitchFamily="2" charset="0"/>
              </a:rPr>
              <a:t>	state = x[0:13]</a:t>
            </a:r>
          </a:p>
          <a:p>
            <a:r>
              <a:rPr lang="en-US" sz="2000" dirty="0">
                <a:latin typeface="Courier" pitchFamily="2" charset="0"/>
              </a:rPr>
              <a:t>	delta = </a:t>
            </a:r>
            <a:r>
              <a:rPr lang="en-US" sz="2000" dirty="0" err="1">
                <a:latin typeface="Courier" pitchFamily="2" charset="0"/>
              </a:rPr>
              <a:t>MsgDelta</a:t>
            </a:r>
            <a:r>
              <a:rPr lang="en-US" sz="2000" dirty="0">
                <a:latin typeface="Courier" pitchFamily="2" charset="0"/>
              </a:rPr>
              <a:t>(elevator=</a:t>
            </a:r>
            <a:r>
              <a:rPr lang="en-US" sz="2000" dirty="0" err="1">
                <a:latin typeface="Courier" pitchFamily="2" charset="0"/>
              </a:rPr>
              <a:t>x.item</a:t>
            </a:r>
            <a:r>
              <a:rPr lang="en-US" sz="2000" dirty="0">
                <a:latin typeface="Courier" pitchFamily="2" charset="0"/>
              </a:rPr>
              <a:t>(13),</a:t>
            </a:r>
          </a:p>
          <a:p>
            <a:r>
              <a:rPr lang="en-US" sz="2000" dirty="0">
                <a:latin typeface="Courier" pitchFamily="2" charset="0"/>
              </a:rPr>
              <a:t>	aileron=</a:t>
            </a:r>
            <a:r>
              <a:rPr lang="en-US" sz="2000" dirty="0" err="1">
                <a:latin typeface="Courier" pitchFamily="2" charset="0"/>
              </a:rPr>
              <a:t>x.item</a:t>
            </a:r>
            <a:r>
              <a:rPr lang="en-US" sz="2000" dirty="0">
                <a:latin typeface="Courier" pitchFamily="2" charset="0"/>
              </a:rPr>
              <a:t>(14),</a:t>
            </a:r>
          </a:p>
          <a:p>
            <a:r>
              <a:rPr lang="en-US" sz="2000" dirty="0">
                <a:latin typeface="Courier" pitchFamily="2" charset="0"/>
              </a:rPr>
              <a:t>	rudder=</a:t>
            </a:r>
            <a:r>
              <a:rPr lang="en-US" sz="2000" dirty="0" err="1">
                <a:latin typeface="Courier" pitchFamily="2" charset="0"/>
              </a:rPr>
              <a:t>x.item</a:t>
            </a:r>
            <a:r>
              <a:rPr lang="en-US" sz="2000" dirty="0">
                <a:latin typeface="Courier" pitchFamily="2" charset="0"/>
              </a:rPr>
              <a:t>(15),</a:t>
            </a:r>
          </a:p>
          <a:p>
            <a:r>
              <a:rPr lang="en-US" sz="2000" dirty="0">
                <a:latin typeface="Courier" pitchFamily="2" charset="0"/>
              </a:rPr>
              <a:t>	throttle=</a:t>
            </a:r>
            <a:r>
              <a:rPr lang="en-US" sz="2000" dirty="0" err="1">
                <a:latin typeface="Courier" pitchFamily="2" charset="0"/>
              </a:rPr>
              <a:t>x.item</a:t>
            </a:r>
            <a:r>
              <a:rPr lang="en-US" sz="2000" dirty="0">
                <a:latin typeface="Courier" pitchFamily="2" charset="0"/>
              </a:rPr>
              <a:t>(16))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desired_trim_state_dot</a:t>
            </a:r>
            <a:r>
              <a:rPr lang="en-US" sz="2000" dirty="0">
                <a:latin typeface="Courier" pitchFamily="2" charset="0"/>
              </a:rPr>
              <a:t> </a:t>
            </a:r>
          </a:p>
          <a:p>
            <a:r>
              <a:rPr lang="en-US" sz="2000" dirty="0">
                <a:latin typeface="Courier" pitchFamily="2" charset="0"/>
              </a:rPr>
              <a:t>		= </a:t>
            </a:r>
            <a:r>
              <a:rPr lang="en-US" sz="2000" dirty="0" err="1">
                <a:latin typeface="Courier" pitchFamily="2" charset="0"/>
              </a:rPr>
              <a:t>np.array</a:t>
            </a:r>
            <a:r>
              <a:rPr lang="en-US" sz="2000" dirty="0">
                <a:latin typeface="Courier" pitchFamily="2" charset="0"/>
              </a:rPr>
              <a:t>([[0., 0., -</a:t>
            </a:r>
            <a:r>
              <a:rPr lang="en-US" sz="2000" dirty="0" err="1">
                <a:latin typeface="Courier" pitchFamily="2" charset="0"/>
              </a:rPr>
              <a:t>Va</a:t>
            </a:r>
            <a:r>
              <a:rPr lang="en-US" sz="2000" dirty="0">
                <a:latin typeface="Courier" pitchFamily="2" charset="0"/>
              </a:rPr>
              <a:t>*</a:t>
            </a:r>
            <a:r>
              <a:rPr lang="en-US" sz="2000" dirty="0" err="1">
                <a:latin typeface="Courier" pitchFamily="2" charset="0"/>
              </a:rPr>
              <a:t>np.sin</a:t>
            </a:r>
            <a:r>
              <a:rPr lang="en-US" sz="2000" dirty="0">
                <a:latin typeface="Courier" pitchFamily="2" charset="0"/>
              </a:rPr>
              <a:t>(gamma), 0., 				0., 0., 0., 0., 0., 0., 0., 0., 0.]]).T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mav</a:t>
            </a:r>
            <a:r>
              <a:rPr lang="en-US" sz="2000" dirty="0">
                <a:latin typeface="Courier" pitchFamily="2" charset="0"/>
              </a:rPr>
              <a:t>._state = state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mav</a:t>
            </a:r>
            <a:r>
              <a:rPr lang="en-US" sz="2000" dirty="0">
                <a:latin typeface="Courier" pitchFamily="2" charset="0"/>
              </a:rPr>
              <a:t>._</a:t>
            </a:r>
            <a:r>
              <a:rPr lang="en-US" sz="2000" dirty="0" err="1">
                <a:latin typeface="Courier" pitchFamily="2" charset="0"/>
              </a:rPr>
              <a:t>update_velocity_data</a:t>
            </a:r>
            <a:r>
              <a:rPr lang="en-US" sz="2000" dirty="0">
                <a:latin typeface="Courier" pitchFamily="2" charset="0"/>
              </a:rPr>
              <a:t>()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forces_moments</a:t>
            </a:r>
            <a:r>
              <a:rPr lang="en-US" sz="2000" dirty="0">
                <a:latin typeface="Courier" pitchFamily="2" charset="0"/>
              </a:rPr>
              <a:t> = </a:t>
            </a:r>
            <a:r>
              <a:rPr lang="en-US" sz="2000" dirty="0" err="1">
                <a:latin typeface="Courier" pitchFamily="2" charset="0"/>
              </a:rPr>
              <a:t>mav</a:t>
            </a:r>
            <a:r>
              <a:rPr lang="en-US" sz="2000" dirty="0">
                <a:latin typeface="Courier" pitchFamily="2" charset="0"/>
              </a:rPr>
              <a:t>._</a:t>
            </a:r>
            <a:r>
              <a:rPr lang="en-US" sz="2000" dirty="0" err="1">
                <a:latin typeface="Courier" pitchFamily="2" charset="0"/>
              </a:rPr>
              <a:t>forces_moments</a:t>
            </a:r>
            <a:r>
              <a:rPr lang="en-US" sz="2000" dirty="0">
                <a:latin typeface="Courier" pitchFamily="2" charset="0"/>
              </a:rPr>
              <a:t>(delta)</a:t>
            </a:r>
          </a:p>
          <a:p>
            <a:r>
              <a:rPr lang="en-US" sz="2000" dirty="0">
                <a:latin typeface="Courier" pitchFamily="2" charset="0"/>
              </a:rPr>
              <a:t>	f = </a:t>
            </a:r>
            <a:r>
              <a:rPr lang="en-US" sz="2000" dirty="0" err="1">
                <a:latin typeface="Courier" pitchFamily="2" charset="0"/>
              </a:rPr>
              <a:t>mav</a:t>
            </a:r>
            <a:r>
              <a:rPr lang="en-US" sz="2000" dirty="0">
                <a:latin typeface="Courier" pitchFamily="2" charset="0"/>
              </a:rPr>
              <a:t>._derivatives(state, </a:t>
            </a:r>
            <a:r>
              <a:rPr lang="en-US" sz="2000" dirty="0" err="1">
                <a:latin typeface="Courier" pitchFamily="2" charset="0"/>
              </a:rPr>
              <a:t>forces_moments</a:t>
            </a:r>
            <a:r>
              <a:rPr lang="en-US" sz="2000" dirty="0">
                <a:latin typeface="Courier" pitchFamily="2" charset="0"/>
              </a:rPr>
              <a:t>)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tmp</a:t>
            </a:r>
            <a:r>
              <a:rPr lang="en-US" sz="2000" dirty="0">
                <a:latin typeface="Courier" pitchFamily="2" charset="0"/>
              </a:rPr>
              <a:t> = </a:t>
            </a:r>
            <a:r>
              <a:rPr lang="en-US" sz="2000" dirty="0" err="1">
                <a:latin typeface="Courier" pitchFamily="2" charset="0"/>
              </a:rPr>
              <a:t>desired_trim_state_dot</a:t>
            </a:r>
            <a:r>
              <a:rPr lang="en-US" sz="2000" dirty="0">
                <a:latin typeface="Courier" pitchFamily="2" charset="0"/>
              </a:rPr>
              <a:t> - f</a:t>
            </a:r>
          </a:p>
          <a:p>
            <a:r>
              <a:rPr lang="en-US" sz="2000" dirty="0">
                <a:latin typeface="Courier" pitchFamily="2" charset="0"/>
              </a:rPr>
              <a:t>	J = </a:t>
            </a:r>
            <a:r>
              <a:rPr lang="en-US" sz="2000" dirty="0" err="1">
                <a:latin typeface="Courier" pitchFamily="2" charset="0"/>
              </a:rPr>
              <a:t>np.linalg.norm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latin typeface="Courier" pitchFamily="2" charset="0"/>
              </a:rPr>
              <a:t>tmp</a:t>
            </a:r>
            <a:r>
              <a:rPr lang="en-US" sz="2000" dirty="0">
                <a:latin typeface="Courier" pitchFamily="2" charset="0"/>
              </a:rPr>
              <a:t>[2:13])**2.0</a:t>
            </a:r>
          </a:p>
          <a:p>
            <a:r>
              <a:rPr lang="en-US" sz="2000" dirty="0">
                <a:latin typeface="Courier" pitchFamily="2" charset="0"/>
              </a:rPr>
              <a:t>	return J</a:t>
            </a:r>
          </a:p>
        </p:txBody>
      </p:sp>
    </p:spTree>
    <p:extLst>
      <p:ext uri="{BB962C8B-B14F-4D97-AF65-F5344CB8AC3E}">
        <p14:creationId xmlns:p14="http://schemas.microsoft.com/office/powerpoint/2010/main" val="219547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D6DA-0EAD-8C4E-BC47-3B06C55F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for Trim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A7FE4-EFA9-CD4F-ADE7-C16DCD59AF7F}"/>
              </a:ext>
            </a:extLst>
          </p:cNvPr>
          <p:cNvSpPr txBox="1"/>
          <p:nvPr/>
        </p:nvSpPr>
        <p:spPr>
          <a:xfrm>
            <a:off x="708338" y="886639"/>
            <a:ext cx="1087406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cons = ({'type': 'eq’,</a:t>
            </a:r>
          </a:p>
          <a:p>
            <a:r>
              <a:rPr lang="en-US" sz="1400" dirty="0">
                <a:latin typeface="Courier" pitchFamily="2" charset="0"/>
              </a:rPr>
              <a:t>	'fun': lambda x: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</a:t>
            </a:r>
          </a:p>
          <a:p>
            <a:r>
              <a:rPr lang="en-US" sz="1400" dirty="0">
                <a:latin typeface="Courier" pitchFamily="2" charset="0"/>
              </a:rPr>
              <a:t>		 x[3]**2 + x[4]**2 + x[5]**2 - </a:t>
            </a:r>
            <a:r>
              <a:rPr lang="en-US" sz="1400" dirty="0" err="1">
                <a:latin typeface="Courier" pitchFamily="2" charset="0"/>
              </a:rPr>
              <a:t>Va</a:t>
            </a:r>
            <a:r>
              <a:rPr lang="en-US" sz="1400" dirty="0">
                <a:latin typeface="Courier" pitchFamily="2" charset="0"/>
              </a:rPr>
              <a:t>**2, # magnitude of velocity 					        # vector is </a:t>
            </a:r>
            <a:r>
              <a:rPr lang="en-US" sz="1400" dirty="0" err="1">
                <a:latin typeface="Courier" pitchFamily="2" charset="0"/>
              </a:rPr>
              <a:t>Va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		x[4], # v=0, force side velocity to be zero</a:t>
            </a:r>
          </a:p>
          <a:p>
            <a:r>
              <a:rPr lang="en-US" sz="1400" dirty="0">
                <a:latin typeface="Courier" pitchFamily="2" charset="0"/>
              </a:rPr>
              <a:t>		x[6]**2 + x[7]**2 + x[8]**2 + x[9]**2 - 1., # quaternion is unit length</a:t>
            </a:r>
          </a:p>
          <a:p>
            <a:r>
              <a:rPr lang="en-US" sz="1400" dirty="0">
                <a:latin typeface="Courier" pitchFamily="2" charset="0"/>
              </a:rPr>
              <a:t>		x[7], # e1=0 - forcing e1=e3=0 ensures zero roll and zero yaw in trim</a:t>
            </a:r>
          </a:p>
          <a:p>
            <a:r>
              <a:rPr lang="en-US" sz="1400" dirty="0">
                <a:latin typeface="Courier" pitchFamily="2" charset="0"/>
              </a:rPr>
              <a:t>		x[9], # e3=0</a:t>
            </a:r>
          </a:p>
          <a:p>
            <a:r>
              <a:rPr lang="en-US" sz="1400" dirty="0">
                <a:latin typeface="Courier" pitchFamily="2" charset="0"/>
              </a:rPr>
              <a:t>		x[10], # p=0 - angular rates should all be zero</a:t>
            </a:r>
          </a:p>
          <a:p>
            <a:r>
              <a:rPr lang="en-US" sz="1400" dirty="0">
                <a:latin typeface="Courier" pitchFamily="2" charset="0"/>
              </a:rPr>
              <a:t>		x[11], # q=0</a:t>
            </a:r>
          </a:p>
          <a:p>
            <a:r>
              <a:rPr lang="en-US" sz="1400" dirty="0">
                <a:latin typeface="Courier" pitchFamily="2" charset="0"/>
              </a:rPr>
              <a:t>		x[12], # r=0</a:t>
            </a:r>
          </a:p>
          <a:p>
            <a:r>
              <a:rPr lang="en-US" sz="1400" dirty="0">
                <a:latin typeface="Courier" pitchFamily="2" charset="0"/>
              </a:rPr>
              <a:t>		]),</a:t>
            </a:r>
          </a:p>
          <a:p>
            <a:r>
              <a:rPr lang="en-US" sz="1400" dirty="0">
                <a:latin typeface="Courier" pitchFamily="2" charset="0"/>
              </a:rPr>
              <a:t>	'</a:t>
            </a:r>
            <a:r>
              <a:rPr lang="en-US" sz="1400" dirty="0" err="1">
                <a:latin typeface="Courier" pitchFamily="2" charset="0"/>
              </a:rPr>
              <a:t>jac</a:t>
            </a:r>
            <a:r>
              <a:rPr lang="en-US" sz="1400" dirty="0">
                <a:latin typeface="Courier" pitchFamily="2" charset="0"/>
              </a:rPr>
              <a:t>': lambda x: </a:t>
            </a:r>
            <a:r>
              <a:rPr lang="en-US" sz="1400" dirty="0" err="1">
                <a:latin typeface="Courier" pitchFamily="2" charset="0"/>
              </a:rPr>
              <a:t>np.array</a:t>
            </a:r>
            <a:r>
              <a:rPr lang="en-US" sz="1400" dirty="0">
                <a:latin typeface="Courier" pitchFamily="2" charset="0"/>
              </a:rPr>
              <a:t>([</a:t>
            </a:r>
          </a:p>
          <a:p>
            <a:r>
              <a:rPr lang="en-US" sz="1400" dirty="0">
                <a:latin typeface="Courier" pitchFamily="2" charset="0"/>
              </a:rPr>
              <a:t>	[0., 0., 0., 2*x[3], 2*x[4], 2*x[5], 0., 0., 0., 0., 0., 0., 0., 0., 0., 0., 0.],</a:t>
            </a:r>
          </a:p>
          <a:p>
            <a:r>
              <a:rPr lang="en-US" sz="1400" dirty="0">
                <a:latin typeface="Courier" pitchFamily="2" charset="0"/>
              </a:rPr>
              <a:t>	[0., 0., 0., 0., 1., 0., 0., 0., 0., 0., 0., 0., 0., 0., 0., 0., 0.],</a:t>
            </a:r>
          </a:p>
          <a:p>
            <a:r>
              <a:rPr lang="en-US" sz="1400" dirty="0">
                <a:latin typeface="Courier" pitchFamily="2" charset="0"/>
              </a:rPr>
              <a:t>	[0., 0., 0., 0., 0., 0., 2*x[6], 2*x[7], 2*x[8], 2*x[9], 0., 0., 0., 0., 0., 0., 0.],</a:t>
            </a:r>
          </a:p>
          <a:p>
            <a:r>
              <a:rPr lang="en-US" sz="1400" dirty="0">
                <a:latin typeface="Courier" pitchFamily="2" charset="0"/>
              </a:rPr>
              <a:t>	[0., 0., 0., 0., 0., 0., 0., 1., 0., 0., 0., 0., 0., 0., 0., 0., 0.],</a:t>
            </a:r>
          </a:p>
          <a:p>
            <a:r>
              <a:rPr lang="en-US" sz="1400" dirty="0">
                <a:latin typeface="Courier" pitchFamily="2" charset="0"/>
              </a:rPr>
              <a:t>	[0., 0., 0., 0., 0., 0., 0., 0., 0., 1., 0., 0., 0., 0., 0., 0., 0.],</a:t>
            </a:r>
          </a:p>
          <a:p>
            <a:r>
              <a:rPr lang="en-US" sz="1400" dirty="0">
                <a:latin typeface="Courier" pitchFamily="2" charset="0"/>
              </a:rPr>
              <a:t>	[0., 0., 0., 0., 0., 0., 0., 0., 0., 0., 1., 0., 0., 0., 0., 0., 0.],</a:t>
            </a:r>
          </a:p>
          <a:p>
            <a:r>
              <a:rPr lang="en-US" sz="1400" dirty="0">
                <a:latin typeface="Courier" pitchFamily="2" charset="0"/>
              </a:rPr>
              <a:t>	[0., 0., 0., 0., 0., 0., 0., 0., 0., 0., 0., 1., 0., 0., 0., 0., 0.],</a:t>
            </a:r>
          </a:p>
          <a:p>
            <a:r>
              <a:rPr lang="en-US" sz="1400" dirty="0">
                <a:latin typeface="Courier" pitchFamily="2" charset="0"/>
              </a:rPr>
              <a:t>	[0., 0., 0., 0., 0., 0., 0., 0., 0., 0., 0., 0., 1., 0., 0., 0., 0.],</a:t>
            </a:r>
          </a:p>
          <a:p>
            <a:r>
              <a:rPr lang="en-US" sz="1400" dirty="0">
                <a:latin typeface="Courier" pitchFamily="2" charset="0"/>
              </a:rPr>
              <a:t>	])</a:t>
            </a:r>
          </a:p>
          <a:p>
            <a:r>
              <a:rPr lang="en-US" sz="1400" dirty="0">
                <a:latin typeface="Courier" pitchFamily="2" charset="0"/>
              </a:rPr>
              <a:t>	})</a:t>
            </a:r>
          </a:p>
        </p:txBody>
      </p:sp>
    </p:spTree>
    <p:extLst>
      <p:ext uri="{BB962C8B-B14F-4D97-AF65-F5344CB8AC3E}">
        <p14:creationId xmlns:p14="http://schemas.microsoft.com/office/powerpoint/2010/main" val="203649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3969"/>
            <a:ext cx="8229600" cy="707858"/>
          </a:xfrm>
        </p:spPr>
        <p:txBody>
          <a:bodyPr/>
          <a:lstStyle/>
          <a:p>
            <a:r>
              <a:rPr lang="en-US" dirty="0"/>
              <a:t>Lateral Transfer Functions - Roll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FA7FC-3965-6649-B6E0-54FB589F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5" y="1180204"/>
            <a:ext cx="10564757" cy="51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68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28" y="1078288"/>
            <a:ext cx="8978900" cy="535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6728" y="3684104"/>
            <a:ext cx="3253324" cy="3975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36728" y="4729593"/>
            <a:ext cx="7480768" cy="5977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9600" y="2189624"/>
            <a:ext cx="5789206" cy="3735593"/>
            <a:chOff x="2206096" y="855661"/>
            <a:chExt cx="4651904" cy="3106739"/>
          </a:xfrm>
        </p:grpSpPr>
        <p:sp>
          <p:nvSpPr>
            <p:cNvPr id="30722" name="Rectangle 2"/>
            <p:cNvSpPr>
              <a:spLocks noChangeArrowheads="1"/>
            </p:cNvSpPr>
            <p:nvPr/>
          </p:nvSpPr>
          <p:spPr bwMode="auto">
            <a:xfrm>
              <a:off x="4152900" y="3048000"/>
              <a:ext cx="160972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9" name="Rectangle 5"/>
            <p:cNvSpPr>
              <a:spLocks noChangeArrowheads="1"/>
            </p:cNvSpPr>
            <p:nvPr/>
          </p:nvSpPr>
          <p:spPr bwMode="auto">
            <a:xfrm>
              <a:off x="2914650" y="16002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4" name="Oval 6"/>
            <p:cNvSpPr>
              <a:spLocks noChangeArrowheads="1"/>
            </p:cNvSpPr>
            <p:nvPr/>
          </p:nvSpPr>
          <p:spPr bwMode="auto">
            <a:xfrm>
              <a:off x="299085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5" name="Line 7"/>
            <p:cNvSpPr>
              <a:spLocks noChangeShapeType="1"/>
            </p:cNvSpPr>
            <p:nvPr/>
          </p:nvSpPr>
          <p:spPr bwMode="auto">
            <a:xfrm>
              <a:off x="5734050" y="3505200"/>
              <a:ext cx="1123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6" name="Line 8"/>
            <p:cNvSpPr>
              <a:spLocks noChangeShapeType="1"/>
            </p:cNvSpPr>
            <p:nvPr/>
          </p:nvSpPr>
          <p:spPr bwMode="auto">
            <a:xfrm>
              <a:off x="3143250" y="2438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7" name="Line 9"/>
            <p:cNvSpPr>
              <a:spLocks noChangeShapeType="1"/>
            </p:cNvSpPr>
            <p:nvPr/>
          </p:nvSpPr>
          <p:spPr bwMode="auto">
            <a:xfrm>
              <a:off x="3295650" y="3505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8" name="Line 10"/>
            <p:cNvSpPr>
              <a:spLocks noChangeShapeType="1"/>
            </p:cNvSpPr>
            <p:nvPr/>
          </p:nvSpPr>
          <p:spPr bwMode="auto">
            <a:xfrm>
              <a:off x="3143250" y="990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1" name="Line 13"/>
            <p:cNvSpPr>
              <a:spLocks noChangeShapeType="1"/>
            </p:cNvSpPr>
            <p:nvPr/>
          </p:nvSpPr>
          <p:spPr bwMode="auto">
            <a:xfrm>
              <a:off x="253365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2163" y="855661"/>
              <a:ext cx="381000" cy="3048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3972" y="1778527"/>
              <a:ext cx="431800" cy="4572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6096" y="3069694"/>
              <a:ext cx="279400" cy="2794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2821" y="3627436"/>
              <a:ext cx="241300" cy="2286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6687" y="3110969"/>
              <a:ext cx="241300" cy="2286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0462" y="2920998"/>
              <a:ext cx="203200" cy="3048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0713" y="3270250"/>
              <a:ext cx="1028700" cy="4699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303DF-1130-2C44-914B-9386D246B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7681" y="1240025"/>
            <a:ext cx="8135627" cy="28173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697"/>
            <a:ext cx="8229600" cy="707858"/>
          </a:xfrm>
        </p:spPr>
        <p:txBody>
          <a:bodyPr/>
          <a:lstStyle/>
          <a:p>
            <a:r>
              <a:rPr lang="en-US" dirty="0"/>
              <a:t>Lateral Transfer Functions - Course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2138" y="3429000"/>
            <a:ext cx="7064843" cy="2968908"/>
            <a:chOff x="1274763" y="990600"/>
            <a:chExt cx="7259637" cy="2998788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085975" y="16002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162175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5410200" y="3522663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2314575" y="2438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466975" y="3505200"/>
              <a:ext cx="419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314575" y="990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1704975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7877175" y="3532188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8"/>
            <p:cNvSpPr>
              <a:spLocks noChangeArrowheads="1"/>
            </p:cNvSpPr>
            <p:nvPr/>
          </p:nvSpPr>
          <p:spPr bwMode="auto">
            <a:xfrm>
              <a:off x="6067425" y="3370263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>
              <a:off x="6219825" y="2455863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6781800" y="3074988"/>
              <a:ext cx="108585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6372225" y="3532188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"/>
            <p:cNvSpPr>
              <a:spLocks noChangeArrowheads="1"/>
            </p:cNvSpPr>
            <p:nvPr/>
          </p:nvSpPr>
          <p:spPr bwMode="auto">
            <a:xfrm>
              <a:off x="2862263" y="3030538"/>
              <a:ext cx="128587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"/>
            <p:cNvSpPr>
              <a:spLocks noChangeArrowheads="1"/>
            </p:cNvSpPr>
            <p:nvPr/>
          </p:nvSpPr>
          <p:spPr bwMode="auto">
            <a:xfrm>
              <a:off x="4859338" y="3048000"/>
              <a:ext cx="54292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>
              <a:off x="4148138" y="3487738"/>
              <a:ext cx="71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030" y="1008063"/>
              <a:ext cx="381000" cy="3048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172" y="1744663"/>
              <a:ext cx="431800" cy="4572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4763" y="3103563"/>
              <a:ext cx="279400" cy="2794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3888" y="3610505"/>
              <a:ext cx="2413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1621" y="3127905"/>
              <a:ext cx="241300" cy="2286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488" y="3077105"/>
              <a:ext cx="241300" cy="2286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0821" y="3576638"/>
              <a:ext cx="241300" cy="2286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7213" y="3007784"/>
              <a:ext cx="190500" cy="2159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6196" y="3039533"/>
              <a:ext cx="203200" cy="3048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93604" y="3193521"/>
              <a:ext cx="203200" cy="2159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83983" y="3194579"/>
              <a:ext cx="856778" cy="556154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0734" y="3241146"/>
              <a:ext cx="203815" cy="526521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1933" y="3249080"/>
              <a:ext cx="673221" cy="535517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03433" y="2238905"/>
              <a:ext cx="330200" cy="3302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A37C2C4-8737-7C4E-880A-0E86653482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0138" y="972407"/>
            <a:ext cx="5985921" cy="46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60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Transfer Functions - Sideslip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AAC34-B042-9843-AC50-5049FA72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886640"/>
            <a:ext cx="106426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7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28" y="1078288"/>
            <a:ext cx="8978900" cy="535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6728" y="2542984"/>
            <a:ext cx="8236142" cy="5977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1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Sideslip Dynamics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3454DA-39E9-634D-BF76-3883A052E11E}"/>
              </a:ext>
            </a:extLst>
          </p:cNvPr>
          <p:cNvGrpSpPr/>
          <p:nvPr/>
        </p:nvGrpSpPr>
        <p:grpSpPr>
          <a:xfrm>
            <a:off x="4392876" y="2388358"/>
            <a:ext cx="5842945" cy="2000719"/>
            <a:chOff x="1828915" y="1662382"/>
            <a:chExt cx="5476540" cy="1964666"/>
          </a:xfrm>
        </p:grpSpPr>
        <p:sp>
          <p:nvSpPr>
            <p:cNvPr id="30722" name="Rectangle 2"/>
            <p:cNvSpPr>
              <a:spLocks noChangeArrowheads="1"/>
            </p:cNvSpPr>
            <p:nvPr/>
          </p:nvSpPr>
          <p:spPr bwMode="auto">
            <a:xfrm>
              <a:off x="4046410" y="2417506"/>
              <a:ext cx="2129299" cy="12095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4" name="Oval 6"/>
            <p:cNvSpPr>
              <a:spLocks noChangeArrowheads="1"/>
            </p:cNvSpPr>
            <p:nvPr/>
          </p:nvSpPr>
          <p:spPr bwMode="auto">
            <a:xfrm>
              <a:off x="2811668" y="2820686"/>
              <a:ext cx="403181" cy="4031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5" name="Line 7"/>
            <p:cNvSpPr>
              <a:spLocks noChangeShapeType="1"/>
            </p:cNvSpPr>
            <p:nvPr/>
          </p:nvSpPr>
          <p:spPr bwMode="auto">
            <a:xfrm>
              <a:off x="6188308" y="3022277"/>
              <a:ext cx="848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6" name="Line 8"/>
            <p:cNvSpPr>
              <a:spLocks noChangeShapeType="1"/>
            </p:cNvSpPr>
            <p:nvPr/>
          </p:nvSpPr>
          <p:spPr bwMode="auto">
            <a:xfrm>
              <a:off x="3013259" y="2047923"/>
              <a:ext cx="0" cy="772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7" name="Line 9"/>
            <p:cNvSpPr>
              <a:spLocks noChangeShapeType="1"/>
            </p:cNvSpPr>
            <p:nvPr/>
          </p:nvSpPr>
          <p:spPr bwMode="auto">
            <a:xfrm>
              <a:off x="3214849" y="3022277"/>
              <a:ext cx="8315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1" name="Line 13"/>
            <p:cNvSpPr>
              <a:spLocks noChangeShapeType="1"/>
            </p:cNvSpPr>
            <p:nvPr/>
          </p:nvSpPr>
          <p:spPr bwMode="auto">
            <a:xfrm>
              <a:off x="2206897" y="3022277"/>
              <a:ext cx="604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2384" y="2686293"/>
              <a:ext cx="1058350" cy="705566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915" y="2871084"/>
              <a:ext cx="268787" cy="302386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3865" y="2896283"/>
              <a:ext cx="201590" cy="319185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4879" y="3114672"/>
              <a:ext cx="235189" cy="251988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5654" y="2543500"/>
              <a:ext cx="235189" cy="2519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7648" y="1662382"/>
              <a:ext cx="355600" cy="381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B9C794-6419-1F40-9AEB-78A647971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594" y="1060606"/>
            <a:ext cx="7058228" cy="146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D15A8-6475-3346-A174-4DBA72DDE2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535" y="4021266"/>
            <a:ext cx="11140063" cy="21950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Transfer Functions - Pitch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94947-729C-2446-8D40-DD98875A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25" y="1047464"/>
            <a:ext cx="10092708" cy="52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2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133062"/>
            <a:ext cx="8229600" cy="707858"/>
          </a:xfrm>
        </p:spPr>
        <p:txBody>
          <a:bodyPr/>
          <a:lstStyle/>
          <a:p>
            <a:r>
              <a:rPr lang="en-US" dirty="0"/>
              <a:t>Equations of Motion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F3125-9C51-5D48-B38F-5EDCF598C9A0}"/>
              </a:ext>
            </a:extLst>
          </p:cNvPr>
          <p:cNvSpPr/>
          <p:nvPr/>
        </p:nvSpPr>
        <p:spPr>
          <a:xfrm>
            <a:off x="7683261" y="2053087"/>
            <a:ext cx="2984739" cy="508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6529E-F161-8A47-969E-5A3F53F0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99" y="840920"/>
            <a:ext cx="9192117" cy="55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93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28" y="1078288"/>
            <a:ext cx="8978900" cy="535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6728" y="4010916"/>
            <a:ext cx="2020872" cy="3975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36728" y="5299437"/>
            <a:ext cx="6433846" cy="5977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239" y="3327720"/>
            <a:ext cx="7195945" cy="2825050"/>
            <a:chOff x="1377950" y="1035050"/>
            <a:chExt cx="6910388" cy="2927350"/>
          </a:xfrm>
        </p:grpSpPr>
        <p:sp>
          <p:nvSpPr>
            <p:cNvPr id="18434" name="Rectangle 7"/>
            <p:cNvSpPr>
              <a:spLocks noChangeArrowheads="1"/>
            </p:cNvSpPr>
            <p:nvPr/>
          </p:nvSpPr>
          <p:spPr bwMode="auto">
            <a:xfrm>
              <a:off x="3429000" y="3048000"/>
              <a:ext cx="20574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6" name="Rectangle 10"/>
            <p:cNvSpPr>
              <a:spLocks noChangeArrowheads="1"/>
            </p:cNvSpPr>
            <p:nvPr/>
          </p:nvSpPr>
          <p:spPr bwMode="auto">
            <a:xfrm>
              <a:off x="2209800" y="1857375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6" name="Oval 11"/>
            <p:cNvSpPr>
              <a:spLocks noChangeArrowheads="1"/>
            </p:cNvSpPr>
            <p:nvPr/>
          </p:nvSpPr>
          <p:spPr bwMode="auto">
            <a:xfrm>
              <a:off x="228600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7" name="Line 12"/>
            <p:cNvSpPr>
              <a:spLocks noChangeShapeType="1"/>
            </p:cNvSpPr>
            <p:nvPr/>
          </p:nvSpPr>
          <p:spPr bwMode="auto">
            <a:xfrm>
              <a:off x="5486400" y="3505200"/>
              <a:ext cx="400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8" name="Line 13"/>
            <p:cNvSpPr>
              <a:spLocks noChangeShapeType="1"/>
            </p:cNvSpPr>
            <p:nvPr/>
          </p:nvSpPr>
          <p:spPr bwMode="auto">
            <a:xfrm>
              <a:off x="2438400" y="2695575"/>
              <a:ext cx="0" cy="657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9" name="Line 14"/>
            <p:cNvSpPr>
              <a:spLocks noChangeShapeType="1"/>
            </p:cNvSpPr>
            <p:nvPr/>
          </p:nvSpPr>
          <p:spPr bwMode="auto">
            <a:xfrm>
              <a:off x="2590800" y="3505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0" name="Line 15"/>
            <p:cNvSpPr>
              <a:spLocks noChangeShapeType="1"/>
            </p:cNvSpPr>
            <p:nvPr/>
          </p:nvSpPr>
          <p:spPr bwMode="auto">
            <a:xfrm>
              <a:off x="2438400" y="1247775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3" name="Line 18"/>
            <p:cNvSpPr>
              <a:spLocks noChangeShapeType="1"/>
            </p:cNvSpPr>
            <p:nvPr/>
          </p:nvSpPr>
          <p:spPr bwMode="auto">
            <a:xfrm>
              <a:off x="182880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4" name="Oval 19"/>
            <p:cNvSpPr>
              <a:spLocks noChangeArrowheads="1"/>
            </p:cNvSpPr>
            <p:nvPr/>
          </p:nvSpPr>
          <p:spPr bwMode="auto">
            <a:xfrm>
              <a:off x="588645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5" name="Oval 20"/>
            <p:cNvSpPr>
              <a:spLocks noChangeArrowheads="1"/>
            </p:cNvSpPr>
            <p:nvPr/>
          </p:nvSpPr>
          <p:spPr bwMode="auto">
            <a:xfrm>
              <a:off x="6800850" y="336232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6" name="Rectangle 23"/>
            <p:cNvSpPr>
              <a:spLocks noChangeArrowheads="1"/>
            </p:cNvSpPr>
            <p:nvPr/>
          </p:nvSpPr>
          <p:spPr bwMode="auto">
            <a:xfrm>
              <a:off x="7362825" y="30861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7" name="Line 24"/>
            <p:cNvSpPr>
              <a:spLocks noChangeShapeType="1"/>
            </p:cNvSpPr>
            <p:nvPr/>
          </p:nvSpPr>
          <p:spPr bwMode="auto">
            <a:xfrm>
              <a:off x="6191250" y="3505200"/>
              <a:ext cx="6000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8" name="Line 25"/>
            <p:cNvSpPr>
              <a:spLocks noChangeShapeType="1"/>
            </p:cNvSpPr>
            <p:nvPr/>
          </p:nvSpPr>
          <p:spPr bwMode="auto">
            <a:xfrm>
              <a:off x="7105650" y="3505200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9" name="Line 26"/>
            <p:cNvSpPr>
              <a:spLocks noChangeShapeType="1"/>
            </p:cNvSpPr>
            <p:nvPr/>
          </p:nvSpPr>
          <p:spPr bwMode="auto">
            <a:xfrm>
              <a:off x="7896225" y="3486150"/>
              <a:ext cx="3524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1" name="Line 31"/>
            <p:cNvSpPr>
              <a:spLocks noChangeShapeType="1"/>
            </p:cNvSpPr>
            <p:nvPr/>
          </p:nvSpPr>
          <p:spPr bwMode="auto">
            <a:xfrm>
              <a:off x="6029325" y="2676525"/>
              <a:ext cx="0" cy="676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2" name="Line 32"/>
            <p:cNvSpPr>
              <a:spLocks noChangeShapeType="1"/>
            </p:cNvSpPr>
            <p:nvPr/>
          </p:nvSpPr>
          <p:spPr bwMode="auto">
            <a:xfrm>
              <a:off x="6943725" y="2686050"/>
              <a:ext cx="0" cy="676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613" y="3251200"/>
              <a:ext cx="1612900" cy="5080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7900" y="1981200"/>
              <a:ext cx="431800" cy="5080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9988" y="3249613"/>
              <a:ext cx="165100" cy="4191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0538" y="2992438"/>
              <a:ext cx="177800" cy="2540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2150" y="2190750"/>
              <a:ext cx="419100" cy="3429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0850" y="2241550"/>
              <a:ext cx="419100" cy="34290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8100" y="3117850"/>
              <a:ext cx="177800" cy="2413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47950" y="1035050"/>
              <a:ext cx="419100" cy="342900"/>
            </a:xfrm>
            <a:prstGeom prst="rect">
              <a:avLst/>
            </a:prstGeom>
          </p:spPr>
        </p:pic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7950" y="3213100"/>
              <a:ext cx="292100" cy="304800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9300" y="3689350"/>
              <a:ext cx="203200" cy="190500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44700" y="3054350"/>
              <a:ext cx="203200" cy="1905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02400" y="3651250"/>
              <a:ext cx="203200" cy="1905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76900" y="3663950"/>
              <a:ext cx="203200" cy="1905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61200" y="3092450"/>
              <a:ext cx="203200" cy="190500"/>
            </a:xfrm>
            <a:prstGeom prst="rect">
              <a:avLst/>
            </a:prstGeom>
          </p:spPr>
        </p:pic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40400" y="3213100"/>
              <a:ext cx="177800" cy="25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Transfer Functions - Pitch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4A6E6-8EE2-8645-9E7B-382A78D7F1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1242" y="950891"/>
            <a:ext cx="7412758" cy="213116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6278"/>
            <a:ext cx="8229600" cy="707858"/>
          </a:xfrm>
        </p:spPr>
        <p:txBody>
          <a:bodyPr/>
          <a:lstStyle/>
          <a:p>
            <a:r>
              <a:rPr lang="en-US" sz="3200" dirty="0"/>
              <a:t>Longitudinal TF - Altitude from Pitch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6907FFD-B3DA-1F41-9ED7-5090E8B1F363}"/>
              </a:ext>
            </a:extLst>
          </p:cNvPr>
          <p:cNvGrpSpPr/>
          <p:nvPr/>
        </p:nvGrpSpPr>
        <p:grpSpPr>
          <a:xfrm>
            <a:off x="5141069" y="3429000"/>
            <a:ext cx="6651061" cy="2825157"/>
            <a:chOff x="1235309" y="3950079"/>
            <a:chExt cx="5325821" cy="2365851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939656" y="5556097"/>
              <a:ext cx="1709623" cy="7598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6546" y="4566732"/>
              <a:ext cx="443236" cy="696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989865" y="5809375"/>
              <a:ext cx="253278" cy="2532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4649279" y="5936014"/>
              <a:ext cx="7087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116504" y="5263245"/>
              <a:ext cx="0" cy="546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2243143" y="5936014"/>
              <a:ext cx="696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116504" y="4060177"/>
              <a:ext cx="0" cy="506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609949" y="5936014"/>
              <a:ext cx="3799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205" y="4669626"/>
              <a:ext cx="358810" cy="422129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42" y="3958701"/>
              <a:ext cx="348257" cy="284937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5309" y="5693289"/>
              <a:ext cx="242724" cy="253278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8247" y="6089036"/>
              <a:ext cx="168852" cy="158298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89354" y="5561374"/>
              <a:ext cx="168852" cy="158298"/>
            </a:xfrm>
            <a:prstGeom prst="rect">
              <a:avLst/>
            </a:prstGeom>
          </p:spPr>
        </p:pic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5358062" y="5802171"/>
              <a:ext cx="253278" cy="2532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825042" y="5572638"/>
              <a:ext cx="443236" cy="696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5611339" y="5920895"/>
              <a:ext cx="2137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6268278" y="5905065"/>
              <a:ext cx="2928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5476786" y="5240211"/>
              <a:ext cx="0" cy="561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>
              <a:off x="5270998" y="4543698"/>
              <a:ext cx="443236" cy="696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>
              <a:off x="5492615" y="4045058"/>
              <a:ext cx="0" cy="506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0189" y="6055449"/>
              <a:ext cx="168852" cy="158298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1211" y="5591106"/>
              <a:ext cx="168852" cy="158298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6488" y="3950079"/>
              <a:ext cx="263831" cy="232171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8534" y="5570000"/>
              <a:ext cx="158298" cy="200511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81807" y="4694082"/>
              <a:ext cx="253278" cy="348257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30574" y="5744128"/>
              <a:ext cx="253278" cy="33770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413B387-C692-584B-9F96-E0F13221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27882" y="5751332"/>
              <a:ext cx="1333500" cy="4318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F77DB59-8082-AF4E-A39A-8BA4A2AA2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47720" y="5647204"/>
              <a:ext cx="876300" cy="190500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1D2BFFE4-F76E-4548-B3E9-753C44A2ED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870" y="935612"/>
            <a:ext cx="6470336" cy="413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1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28" y="1078288"/>
            <a:ext cx="8978900" cy="535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6728" y="1612273"/>
            <a:ext cx="3690646" cy="3975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61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Longitudinal Transfer Functions - Airspeed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70932-ECA4-F648-A42F-074205E9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473" y="886640"/>
            <a:ext cx="8537054" cy="561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33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Longitudinal Transfer Functions - Airspeed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6D331-7428-B34F-9374-53CE821E1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1111249"/>
            <a:ext cx="10672142" cy="52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9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Longitudinal Transfer Functions - Airspeed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0718FC-4070-0645-BF2A-FA5E982E6081}"/>
              </a:ext>
            </a:extLst>
          </p:cNvPr>
          <p:cNvGrpSpPr/>
          <p:nvPr/>
        </p:nvGrpSpPr>
        <p:grpSpPr>
          <a:xfrm>
            <a:off x="6504116" y="4042136"/>
            <a:ext cx="4809878" cy="2055345"/>
            <a:chOff x="1403350" y="1936750"/>
            <a:chExt cx="5454650" cy="2482850"/>
          </a:xfrm>
        </p:grpSpPr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593C7571-C2E1-C149-ACCB-2FC493A1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3048000"/>
              <a:ext cx="13335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5F8B1BDE-F8BF-7C45-803B-E667A8CC1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085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CD3F5192-5DD9-CA49-982A-4CA74178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35052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4165CBFA-B111-6041-AB80-0F9A724B3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075" y="3005138"/>
              <a:ext cx="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2DD48C75-59E3-C54D-9368-31AD7431A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3505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2CFC9DAC-983D-FF47-8698-AA4F2945C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075" y="2125663"/>
              <a:ext cx="0" cy="4016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3D0226BF-5F23-BB4D-A7A4-E25EE34CB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65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84E2CD73-23AE-C940-AD0D-88091C7FF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038" y="3251200"/>
              <a:ext cx="561975" cy="574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27">
              <a:extLst>
                <a:ext uri="{FF2B5EF4-FFF2-40B4-BE49-F238E27FC236}">
                  <a16:creationId xmlns:a16="http://schemas.microsoft.com/office/drawing/2014/main" id="{F095B446-BA6B-CC49-A27F-3B8650AC9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788" y="35321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8">
              <a:extLst>
                <a:ext uri="{FF2B5EF4-FFF2-40B4-BE49-F238E27FC236}">
                  <a16:creationId xmlns:a16="http://schemas.microsoft.com/office/drawing/2014/main" id="{3EEE9FA3-2319-1B46-A91D-976F09A5CE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3250" y="3657600"/>
              <a:ext cx="0" cy="582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A100D5AB-74EE-CA45-A03E-9EEE8962A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375" y="2532063"/>
              <a:ext cx="533400" cy="46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" name="Picture 44" descr="latex-image-1.pdf">
              <a:extLst>
                <a:ext uri="{FF2B5EF4-FFF2-40B4-BE49-F238E27FC236}">
                  <a16:creationId xmlns:a16="http://schemas.microsoft.com/office/drawing/2014/main" id="{9F754A70-255B-0947-A5F0-6BAA34473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5150" y="3232149"/>
              <a:ext cx="831850" cy="539973"/>
            </a:xfrm>
            <a:prstGeom prst="rect">
              <a:avLst/>
            </a:prstGeom>
          </p:spPr>
        </p:pic>
        <p:pic>
          <p:nvPicPr>
            <p:cNvPr id="46" name="Picture 45" descr="latex-image-1.pdf">
              <a:extLst>
                <a:ext uri="{FF2B5EF4-FFF2-40B4-BE49-F238E27FC236}">
                  <a16:creationId xmlns:a16="http://schemas.microsoft.com/office/drawing/2014/main" id="{AB44259A-C17B-CF47-B6EE-182B9CDAE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100" y="3009900"/>
              <a:ext cx="330200" cy="330200"/>
            </a:xfrm>
            <a:prstGeom prst="rect">
              <a:avLst/>
            </a:prstGeom>
          </p:spPr>
        </p:pic>
        <p:pic>
          <p:nvPicPr>
            <p:cNvPr id="47" name="Picture 46" descr="latex-image-1.pdf">
              <a:extLst>
                <a:ext uri="{FF2B5EF4-FFF2-40B4-BE49-F238E27FC236}">
                  <a16:creationId xmlns:a16="http://schemas.microsoft.com/office/drawing/2014/main" id="{3CE7BB8F-C386-F44D-8197-15E5E61FA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0200" y="1936750"/>
              <a:ext cx="177800" cy="292100"/>
            </a:xfrm>
            <a:prstGeom prst="rect">
              <a:avLst/>
            </a:prstGeom>
          </p:spPr>
        </p:pic>
        <p:pic>
          <p:nvPicPr>
            <p:cNvPr id="48" name="Picture 47" descr="latex-image-1.pdf">
              <a:extLst>
                <a:ext uri="{FF2B5EF4-FFF2-40B4-BE49-F238E27FC236}">
                  <a16:creationId xmlns:a16="http://schemas.microsoft.com/office/drawing/2014/main" id="{703C7A6A-B8DB-9442-B6C7-F40E1A310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350" y="3035300"/>
              <a:ext cx="241300" cy="330200"/>
            </a:xfrm>
            <a:prstGeom prst="rect">
              <a:avLst/>
            </a:prstGeom>
          </p:spPr>
        </p:pic>
        <p:pic>
          <p:nvPicPr>
            <p:cNvPr id="49" name="Picture 48" descr="latex-image-1.pdf">
              <a:extLst>
                <a:ext uri="{FF2B5EF4-FFF2-40B4-BE49-F238E27FC236}">
                  <a16:creationId xmlns:a16="http://schemas.microsoft.com/office/drawing/2014/main" id="{20E265CA-343F-6444-B331-49E9199F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4950" y="4140200"/>
              <a:ext cx="368300" cy="279400"/>
            </a:xfrm>
            <a:prstGeom prst="rect">
              <a:avLst/>
            </a:prstGeom>
          </p:spPr>
        </p:pic>
        <p:pic>
          <p:nvPicPr>
            <p:cNvPr id="50" name="Picture 49" descr="latex-image-1.pdf">
              <a:extLst>
                <a:ext uri="{FF2B5EF4-FFF2-40B4-BE49-F238E27FC236}">
                  <a16:creationId xmlns:a16="http://schemas.microsoft.com/office/drawing/2014/main" id="{95F2DE42-89C5-F147-B24D-634911AB9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1050" y="3397250"/>
              <a:ext cx="419100" cy="241300"/>
            </a:xfrm>
            <a:prstGeom prst="rect">
              <a:avLst/>
            </a:prstGeom>
          </p:spPr>
        </p:pic>
        <p:pic>
          <p:nvPicPr>
            <p:cNvPr id="51" name="Picture 50" descr="latex-image-1.pdf">
              <a:extLst>
                <a:ext uri="{FF2B5EF4-FFF2-40B4-BE49-F238E27FC236}">
                  <a16:creationId xmlns:a16="http://schemas.microsoft.com/office/drawing/2014/main" id="{0F8801A9-2F1A-6842-991D-66AAB08F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7350" y="2635250"/>
              <a:ext cx="419100" cy="241300"/>
            </a:xfrm>
            <a:prstGeom prst="rect">
              <a:avLst/>
            </a:prstGeom>
          </p:spPr>
        </p:pic>
        <p:pic>
          <p:nvPicPr>
            <p:cNvPr id="52" name="Picture 51" descr="latex-image-1.pdf">
              <a:extLst>
                <a:ext uri="{FF2B5EF4-FFF2-40B4-BE49-F238E27FC236}">
                  <a16:creationId xmlns:a16="http://schemas.microsoft.com/office/drawing/2014/main" id="{FA38ED4D-5227-8A46-96F3-71AA6EE4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09850" y="3594100"/>
              <a:ext cx="190500" cy="177800"/>
            </a:xfrm>
            <a:prstGeom prst="rect">
              <a:avLst/>
            </a:prstGeom>
          </p:spPr>
        </p:pic>
        <p:pic>
          <p:nvPicPr>
            <p:cNvPr id="53" name="Picture 52" descr="latex-image-1.pdf">
              <a:extLst>
                <a:ext uri="{FF2B5EF4-FFF2-40B4-BE49-F238E27FC236}">
                  <a16:creationId xmlns:a16="http://schemas.microsoft.com/office/drawing/2014/main" id="{682F434C-3A24-8244-9116-CE3505DB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14650" y="3759200"/>
              <a:ext cx="190500" cy="177800"/>
            </a:xfrm>
            <a:prstGeom prst="rect">
              <a:avLst/>
            </a:prstGeom>
          </p:spPr>
        </p:pic>
        <p:pic>
          <p:nvPicPr>
            <p:cNvPr id="54" name="Picture 53" descr="latex-image-1.pdf">
              <a:extLst>
                <a:ext uri="{FF2B5EF4-FFF2-40B4-BE49-F238E27FC236}">
                  <a16:creationId xmlns:a16="http://schemas.microsoft.com/office/drawing/2014/main" id="{35562FE3-A238-2543-B0DB-3933A766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81300" y="3282950"/>
              <a:ext cx="177800" cy="38100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19597B8-065E-164B-AC86-AFFB1FF18935}"/>
              </a:ext>
            </a:extLst>
          </p:cNvPr>
          <p:cNvSpPr txBox="1"/>
          <p:nvPr/>
        </p:nvSpPr>
        <p:spPr>
          <a:xfrm>
            <a:off x="7592852" y="2343887"/>
            <a:ext cx="2840454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Key inputs are pitch angle</a:t>
            </a:r>
          </a:p>
          <a:p>
            <a:r>
              <a:rPr lang="en-US" dirty="0"/>
              <a:t>and throttle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FA810-CC68-064F-B07F-CEF6D5A640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359" y="1073201"/>
            <a:ext cx="6096642" cy="35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60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State-space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42A35-9B21-9A40-B2AE-FAA29D95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1051225"/>
            <a:ext cx="7861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0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707858"/>
          </a:xfrm>
        </p:spPr>
        <p:txBody>
          <a:bodyPr/>
          <a:lstStyle/>
          <a:p>
            <a:r>
              <a:rPr lang="en-US" sz="3200" dirty="0"/>
              <a:t>Lateral State-space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7B1F9-D53F-644D-9CDF-A49E94ED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92" y="808280"/>
            <a:ext cx="7089648" cy="55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7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Jacobian</a:t>
            </a:r>
            <a:r>
              <a:rPr lang="en-US" dirty="0"/>
              <a:t> Matrices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0146" y="5682983"/>
            <a:ext cx="8466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Take partial derivatives and evaluate them at trim state and trim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98AEE-183F-9041-BD7C-B738B291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06" y="1175017"/>
            <a:ext cx="5023324" cy="403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42" y="1090559"/>
            <a:ext cx="3026604" cy="512334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06" y="1048125"/>
            <a:ext cx="4292658" cy="28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9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AEEDB3-8023-0660-0EB7-710196640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04598"/>
            <a:ext cx="8120734" cy="5678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6740"/>
            <a:ext cx="8229600" cy="707858"/>
          </a:xfrm>
        </p:spPr>
        <p:txBody>
          <a:bodyPr/>
          <a:lstStyle/>
          <a:p>
            <a:r>
              <a:rPr lang="en-US" dirty="0"/>
              <a:t>Lateral State-space Equations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3302" y="2848204"/>
            <a:ext cx="341632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90000"/>
              </a:schemeClr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dimensional </a:t>
            </a:r>
            <a:r>
              <a:rPr lang="en-US"/>
              <a:t>stability derivatives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2897454" y="3032871"/>
            <a:ext cx="865848" cy="165875"/>
          </a:xfrm>
          <a:prstGeom prst="straightConnector1">
            <a:avLst/>
          </a:prstGeom>
          <a:ln w="28575">
            <a:solidFill>
              <a:schemeClr val="accent1">
                <a:lumMod val="90000"/>
              </a:schemeClr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4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26C7-6C86-4BEB-C626-9A148154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State-space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30824-F25D-5F4B-8BBD-9483C851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3" y="1390603"/>
            <a:ext cx="5120033" cy="30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0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728D7D-9397-3549-91FF-624C1525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49" y="1185571"/>
            <a:ext cx="10781252" cy="5051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Form - Lateral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18222" y="2426188"/>
            <a:ext cx="2692579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Utilizing side-slip angle instead of </a:t>
            </a:r>
            <a:r>
              <a:rPr lang="en-US"/>
              <a:t>lateral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49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State-space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6D7F5-E7D6-B54D-B653-145D38EE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06" y="1115704"/>
            <a:ext cx="9162007" cy="52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9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Jacobian</a:t>
            </a:r>
            <a:r>
              <a:rPr lang="en-US" dirty="0"/>
              <a:t> Matrices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6123" y="5683956"/>
            <a:ext cx="7999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Take partial derivatives and evaluate them at trim state and trim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F5B5A-FC22-5348-A2F1-F0AD7711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78" y="1286741"/>
            <a:ext cx="5264892" cy="40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2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31B0A-940F-624B-99BF-955289454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11" y="984139"/>
            <a:ext cx="7785579" cy="5531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State-space Equations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7C5497-CE33-4647-9F1F-56EDA3026B86}"/>
              </a:ext>
            </a:extLst>
          </p:cNvPr>
          <p:cNvGrpSpPr/>
          <p:nvPr/>
        </p:nvGrpSpPr>
        <p:grpSpPr>
          <a:xfrm>
            <a:off x="3310358" y="3929505"/>
            <a:ext cx="4282168" cy="379742"/>
            <a:chOff x="1786358" y="3929505"/>
            <a:chExt cx="4282168" cy="379742"/>
          </a:xfrm>
        </p:grpSpPr>
        <p:sp>
          <p:nvSpPr>
            <p:cNvPr id="6" name="TextBox 5"/>
            <p:cNvSpPr txBox="1"/>
            <p:nvPr/>
          </p:nvSpPr>
          <p:spPr>
            <a:xfrm>
              <a:off x="2652206" y="3929505"/>
              <a:ext cx="341632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90000"/>
                </a:schemeClr>
              </a:solidFill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dimensional </a:t>
              </a:r>
              <a:r>
                <a:rPr lang="en-US"/>
                <a:t>stability derivatives</a:t>
              </a:r>
            </a:p>
          </p:txBody>
        </p:sp>
        <p:cxnSp>
          <p:nvCxnSpPr>
            <p:cNvPr id="7" name="Straight Arrow Connector 6"/>
            <p:cNvCxnSpPr>
              <a:stCxn id="7" idx="1"/>
            </p:cNvCxnSpPr>
            <p:nvPr/>
          </p:nvCxnSpPr>
          <p:spPr>
            <a:xfrm flipH="1">
              <a:off x="1786358" y="4143372"/>
              <a:ext cx="865848" cy="165875"/>
            </a:xfrm>
            <a:prstGeom prst="straightConnector1">
              <a:avLst/>
            </a:prstGeom>
            <a:ln w="28575">
              <a:solidFill>
                <a:schemeClr val="accent1">
                  <a:lumMod val="90000"/>
                </a:schemeClr>
              </a:solidFill>
              <a:headEnd w="lg" len="lg"/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0452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Form – Longitudinal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4396" y="2589928"/>
            <a:ext cx="3156405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Utilizing angle of attack instead </a:t>
            </a:r>
            <a:r>
              <a:rPr lang="en-US"/>
              <a:t>of downward </a:t>
            </a:r>
            <a:r>
              <a:rPr lang="en-US" dirty="0"/>
              <a:t>velocity</a:t>
            </a:r>
          </a:p>
        </p:txBody>
      </p: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140937F6-A9B5-2944-874A-D8CA18880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9" y="1177853"/>
            <a:ext cx="10943534" cy="49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51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57C7C-CF23-4DE9-D58F-305BF9ADD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511" y="1131478"/>
            <a:ext cx="6438519" cy="50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3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32888-FF96-2D41-9EA9-0302AB377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75" y="1102115"/>
            <a:ext cx="10165250" cy="50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7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4B82B-CFC8-564F-BB22-E7600EB3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80" y="1202030"/>
            <a:ext cx="9948080" cy="47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and Drag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BF25B-AA95-C842-9391-B4FA99D4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52" y="1054234"/>
            <a:ext cx="9221250" cy="52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03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34346-DEA0-F548-AA42-8E860359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48" y="988134"/>
            <a:ext cx="8726416" cy="532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FB194-2CF2-2920-D8C8-3C977295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42" y="886640"/>
            <a:ext cx="5245903" cy="56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1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2A891-05E2-2148-AEC3-D4BBECA4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587" y="886640"/>
            <a:ext cx="7030822" cy="5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41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Longitudinal State Space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900A9-ECFF-6C40-8E23-0096A0BE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160" y="886641"/>
            <a:ext cx="6423680" cy="561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97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Lateral State Space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5D44-83AF-F648-9EEE-F306E7F5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083" y="991673"/>
            <a:ext cx="6171834" cy="54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6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262" y="147032"/>
            <a:ext cx="8229600" cy="707858"/>
          </a:xfrm>
        </p:spPr>
        <p:txBody>
          <a:bodyPr/>
          <a:lstStyle/>
          <a:p>
            <a:r>
              <a:rPr lang="en-US" dirty="0"/>
              <a:t>Reduced Order Modes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4411" y="854890"/>
            <a:ext cx="10490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u="sng" dirty="0"/>
              <a:t>Longitudinal Modes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Short-period Mode	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Short-period mode is the fast mode seen in pitch rate </a:t>
            </a:r>
            <a:r>
              <a:rPr lang="en-US" sz="2000" i="1" dirty="0"/>
              <a:t>q </a:t>
            </a:r>
            <a:r>
              <a:rPr lang="en-US" sz="2000" dirty="0"/>
              <a:t> and pitch angle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Phugoid</a:t>
            </a:r>
            <a:r>
              <a:rPr lang="en-US" sz="2000" dirty="0"/>
              <a:t> Mode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/>
              <a:t>Phugoid</a:t>
            </a:r>
            <a:r>
              <a:rPr lang="en-US" sz="2000" dirty="0"/>
              <a:t> mode is slow mode seen in pitch angle and </a:t>
            </a:r>
            <a:r>
              <a:rPr lang="en-US" sz="2000" i="1" dirty="0"/>
              <a:t>u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Induced by impulse on elevator</a:t>
            </a:r>
          </a:p>
          <a:p>
            <a:endParaRPr lang="en-US" sz="2000" u="sng" dirty="0"/>
          </a:p>
          <a:p>
            <a:r>
              <a:rPr lang="en-US" sz="2000" u="sng" dirty="0"/>
              <a:t>Lateral Modes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Roll Mode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First order fast mode between aileron and roll rate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Spiral-divergence Mode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First order (really) slow mode between aileron and yaw/course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Dutch-roll Mode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Second order mode: coupling between roll, yaw, and side slip.  Like a duck wagging its tail</a:t>
            </a:r>
          </a:p>
          <a:p>
            <a:pPr marL="285750" lvl="2" indent="-285750">
              <a:buFont typeface="Arial"/>
              <a:buChar char="•"/>
            </a:pPr>
            <a:r>
              <a:rPr lang="en-US" sz="2000" dirty="0"/>
              <a:t>Induced by doublet on aileron or rudder</a:t>
            </a:r>
          </a:p>
        </p:txBody>
      </p:sp>
    </p:spTree>
    <p:extLst>
      <p:ext uri="{BB962C8B-B14F-4D97-AF65-F5344CB8AC3E}">
        <p14:creationId xmlns:p14="http://schemas.microsoft.com/office/powerpoint/2010/main" val="785781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6B266-8DA5-60EA-7A88-8D69DC80F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5" y="1171168"/>
            <a:ext cx="10671387" cy="41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57AF578-D7F6-BD46-A58E-87BA7DEB9E2D}"/>
              </a:ext>
            </a:extLst>
          </p:cNvPr>
          <p:cNvGrpSpPr/>
          <p:nvPr/>
        </p:nvGrpSpPr>
        <p:grpSpPr>
          <a:xfrm>
            <a:off x="1764406" y="534731"/>
            <a:ext cx="8733849" cy="9211099"/>
            <a:chOff x="817623" y="814079"/>
            <a:chExt cx="8455774" cy="893175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64527E-24D4-E74D-8486-6886174FD1A1}"/>
                </a:ext>
              </a:extLst>
            </p:cNvPr>
            <p:cNvGrpSpPr/>
            <p:nvPr/>
          </p:nvGrpSpPr>
          <p:grpSpPr>
            <a:xfrm>
              <a:off x="817623" y="814079"/>
              <a:ext cx="8455774" cy="8931751"/>
              <a:chOff x="216283" y="759200"/>
              <a:chExt cx="9716402" cy="10263340"/>
            </a:xfrm>
          </p:grpSpPr>
          <p:pic>
            <p:nvPicPr>
              <p:cNvPr id="58" name="Picture 57" descr="shadow-top-view-rolled.png">
                <a:extLst>
                  <a:ext uri="{FF2B5EF4-FFF2-40B4-BE49-F238E27FC236}">
                    <a16:creationId xmlns:a16="http://schemas.microsoft.com/office/drawing/2014/main" id="{637D1E57-C56A-5449-BA98-10558642CF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27" t="8956" r="27480" b="20303"/>
              <a:stretch/>
            </p:blipFill>
            <p:spPr>
              <a:xfrm rot="18656399">
                <a:off x="777323" y="2312657"/>
                <a:ext cx="1137162" cy="1311739"/>
              </a:xfrm>
              <a:prstGeom prst="rect">
                <a:avLst/>
              </a:prstGeom>
            </p:spPr>
          </p:pic>
          <p:pic>
            <p:nvPicPr>
              <p:cNvPr id="59" name="Picture 58" descr="shadow front.tif">
                <a:extLst>
                  <a:ext uri="{FF2B5EF4-FFF2-40B4-BE49-F238E27FC236}">
                    <a16:creationId xmlns:a16="http://schemas.microsoft.com/office/drawing/2014/main" id="{B80D21EE-1C9D-0342-8361-73D645347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89" t="36791" r="1899" b="37977"/>
              <a:stretch>
                <a:fillRect/>
              </a:stretch>
            </p:blipFill>
            <p:spPr>
              <a:xfrm rot="19695208">
                <a:off x="6065029" y="2429002"/>
                <a:ext cx="3334455" cy="662032"/>
              </a:xfrm>
              <a:prstGeom prst="rect">
                <a:avLst/>
              </a:prstGeom>
            </p:spPr>
          </p:pic>
          <p:sp>
            <p:nvSpPr>
              <p:cNvPr id="60" name="Line 31">
                <a:extLst>
                  <a:ext uri="{FF2B5EF4-FFF2-40B4-BE49-F238E27FC236}">
                    <a16:creationId xmlns:a16="http://schemas.microsoft.com/office/drawing/2014/main" id="{BDB63502-1FB6-FA4A-BE8E-2DE1FEC86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11286" y="2321985"/>
                <a:ext cx="0" cy="1253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u="sng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CD58D5B-A193-8F43-8948-CE1D7D01F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26199" y="2845981"/>
                <a:ext cx="1969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med" len="lg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u="sng"/>
              </a:p>
            </p:txBody>
          </p:sp>
          <p:sp>
            <p:nvSpPr>
              <p:cNvPr id="62" name="Line 33">
                <a:extLst>
                  <a:ext uri="{FF2B5EF4-FFF2-40B4-BE49-F238E27FC236}">
                    <a16:creationId xmlns:a16="http://schemas.microsoft.com/office/drawing/2014/main" id="{23AD176E-142A-5147-A550-2D75145AE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799" y="2845981"/>
                <a:ext cx="96414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u="sng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AB3C277-81E7-7C44-A449-399BA12F9660}"/>
                  </a:ext>
                </a:extLst>
              </p:cNvPr>
              <p:cNvCxnSpPr/>
              <p:nvPr/>
            </p:nvCxnSpPr>
            <p:spPr bwMode="auto">
              <a:xfrm rot="16200000" flipH="1">
                <a:off x="5732309" y="2796434"/>
                <a:ext cx="195262" cy="9366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EDB8FC1-93AE-5F46-8CDF-2DC159061E5F}"/>
                  </a:ext>
                </a:extLst>
              </p:cNvPr>
              <p:cNvCxnSpPr/>
              <p:nvPr/>
            </p:nvCxnSpPr>
            <p:spPr bwMode="auto">
              <a:xfrm rot="16200000" flipH="1">
                <a:off x="5664841" y="2797227"/>
                <a:ext cx="195262" cy="92075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D7D5DEA-363D-AA43-A0D0-CCD3A4814324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7194396" y="2105872"/>
                <a:ext cx="120967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9DAC333-9E57-EE4F-A7CD-27F743D8D2CD}"/>
                  </a:ext>
                </a:extLst>
              </p:cNvPr>
              <p:cNvCxnSpPr/>
              <p:nvPr/>
            </p:nvCxnSpPr>
            <p:spPr bwMode="auto">
              <a:xfrm rot="16200000" flipV="1">
                <a:off x="6768946" y="1802659"/>
                <a:ext cx="1192213" cy="725487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C2618A7D-821E-E944-9C5C-CF06855EC9CE}"/>
                  </a:ext>
                </a:extLst>
              </p:cNvPr>
              <p:cNvSpPr/>
              <p:nvPr/>
            </p:nvSpPr>
            <p:spPr bwMode="auto">
              <a:xfrm flipH="1">
                <a:off x="6519709" y="1577234"/>
                <a:ext cx="2557462" cy="2557462"/>
              </a:xfrm>
              <a:prstGeom prst="arc">
                <a:avLst>
                  <a:gd name="adj1" fmla="val 16200000"/>
                  <a:gd name="adj2" fmla="val 18135133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lg"/>
                <a:tailEnd type="triangle" w="sm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u="sng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F92C191-4C64-AD4A-B8A2-1632C8B6D4E0}"/>
                  </a:ext>
                </a:extLst>
              </p:cNvPr>
              <p:cNvCxnSpPr/>
              <p:nvPr/>
            </p:nvCxnSpPr>
            <p:spPr bwMode="auto">
              <a:xfrm rot="5400000">
                <a:off x="7306315" y="3387778"/>
                <a:ext cx="981075" cy="1587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04996777-F544-704E-A31C-EA7EFBA95773}"/>
                  </a:ext>
                </a:extLst>
              </p:cNvPr>
              <p:cNvSpPr/>
              <p:nvPr/>
            </p:nvSpPr>
            <p:spPr bwMode="auto">
              <a:xfrm>
                <a:off x="4619767" y="3210771"/>
                <a:ext cx="381000" cy="238125"/>
              </a:xfrm>
              <a:prstGeom prst="arc">
                <a:avLst>
                  <a:gd name="adj1" fmla="val 9206097"/>
                  <a:gd name="adj2" fmla="val 2037546"/>
                </a:avLst>
              </a:prstGeom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u="sng"/>
              </a:p>
            </p:txBody>
          </p:sp>
          <p:pic>
            <p:nvPicPr>
              <p:cNvPr id="70" name="Picture 69" descr="latex-image-1.pdf">
                <a:extLst>
                  <a:ext uri="{FF2B5EF4-FFF2-40B4-BE49-F238E27FC236}">
                    <a16:creationId xmlns:a16="http://schemas.microsoft.com/office/drawing/2014/main" id="{2C8A0797-989B-1F4E-9066-291419D2C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7196" y="3969068"/>
                <a:ext cx="2209800" cy="177800"/>
              </a:xfrm>
              <a:prstGeom prst="rect">
                <a:avLst/>
              </a:prstGeom>
            </p:spPr>
          </p:pic>
          <p:pic>
            <p:nvPicPr>
              <p:cNvPr id="71" name="Picture 70" descr="latex-image-1.pdf">
                <a:extLst>
                  <a:ext uri="{FF2B5EF4-FFF2-40B4-BE49-F238E27FC236}">
                    <a16:creationId xmlns:a16="http://schemas.microsoft.com/office/drawing/2014/main" id="{66A67051-1D4D-DF4C-9F65-5B0102BC9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0720" y="2601171"/>
                <a:ext cx="165100" cy="152400"/>
              </a:xfrm>
              <a:prstGeom prst="rect">
                <a:avLst/>
              </a:prstGeom>
            </p:spPr>
          </p:pic>
          <p:pic>
            <p:nvPicPr>
              <p:cNvPr id="72" name="Picture 71" descr="latex-image-1.pdf">
                <a:extLst>
                  <a:ext uri="{FF2B5EF4-FFF2-40B4-BE49-F238E27FC236}">
                    <a16:creationId xmlns:a16="http://schemas.microsoft.com/office/drawing/2014/main" id="{0D979294-BEBD-9140-8F5E-8B6CFFD34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7801" y="1295188"/>
                <a:ext cx="127000" cy="190500"/>
              </a:xfrm>
              <a:prstGeom prst="rect">
                <a:avLst/>
              </a:prstGeom>
            </p:spPr>
          </p:pic>
          <p:pic>
            <p:nvPicPr>
              <p:cNvPr id="73" name="Picture 72" descr="latex-image-1.pdf">
                <a:extLst>
                  <a:ext uri="{FF2B5EF4-FFF2-40B4-BE49-F238E27FC236}">
                    <a16:creationId xmlns:a16="http://schemas.microsoft.com/office/drawing/2014/main" id="{19AEF886-9744-B840-8A17-247E8DC1F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6745" y="2104323"/>
                <a:ext cx="292100" cy="152400"/>
              </a:xfrm>
              <a:prstGeom prst="rect">
                <a:avLst/>
              </a:prstGeom>
            </p:spPr>
          </p:pic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68922055-CDEA-C84F-9231-A809C207E337}"/>
                  </a:ext>
                </a:extLst>
              </p:cNvPr>
              <p:cNvSpPr/>
              <p:nvPr/>
            </p:nvSpPr>
            <p:spPr bwMode="auto">
              <a:xfrm>
                <a:off x="611574" y="1953246"/>
                <a:ext cx="1739778" cy="1739778"/>
              </a:xfrm>
              <a:prstGeom prst="arc">
                <a:avLst>
                  <a:gd name="adj1" fmla="val 16243202"/>
                  <a:gd name="adj2" fmla="val 18814710"/>
                </a:avLst>
              </a:prstGeom>
              <a:ln w="12700">
                <a:solidFill>
                  <a:schemeClr val="tx1"/>
                </a:solidFill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sng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CE0624-983E-0349-BC2B-F6F0896F7CC3}"/>
                  </a:ext>
                </a:extLst>
              </p:cNvPr>
              <p:cNvCxnSpPr/>
              <p:nvPr/>
            </p:nvCxnSpPr>
            <p:spPr bwMode="auto">
              <a:xfrm flipV="1">
                <a:off x="1522099" y="759200"/>
                <a:ext cx="1976589" cy="2061519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6A3E1B37-A59C-8A49-981B-74F1F286D039}"/>
                  </a:ext>
                </a:extLst>
              </p:cNvPr>
              <p:cNvSpPr/>
              <p:nvPr/>
            </p:nvSpPr>
            <p:spPr>
              <a:xfrm>
                <a:off x="216283" y="1306138"/>
                <a:ext cx="9716402" cy="9716402"/>
              </a:xfrm>
              <a:prstGeom prst="arc">
                <a:avLst>
                  <a:gd name="adj1" fmla="val 11990095"/>
                  <a:gd name="adj2" fmla="val 15168746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D1AE8B1-1014-FF45-BC8E-DEDA75CACDC3}"/>
                  </a:ext>
                </a:extLst>
              </p:cNvPr>
              <p:cNvCxnSpPr/>
              <p:nvPr/>
            </p:nvCxnSpPr>
            <p:spPr>
              <a:xfrm>
                <a:off x="4097372" y="5128191"/>
                <a:ext cx="0" cy="181429"/>
              </a:xfrm>
              <a:prstGeom prst="line">
                <a:avLst/>
              </a:prstGeom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88AB8FD-F64E-4C4B-991F-87D6C0359D34}"/>
                  </a:ext>
                </a:extLst>
              </p:cNvPr>
              <p:cNvCxnSpPr/>
              <p:nvPr/>
            </p:nvCxnSpPr>
            <p:spPr>
              <a:xfrm flipH="1">
                <a:off x="4018749" y="5225398"/>
                <a:ext cx="169334" cy="0"/>
              </a:xfrm>
              <a:prstGeom prst="line">
                <a:avLst/>
              </a:prstGeom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771182-3343-664C-818D-F675B87BCAE5}"/>
                  </a:ext>
                </a:extLst>
              </p:cNvPr>
              <p:cNvCxnSpPr/>
              <p:nvPr/>
            </p:nvCxnSpPr>
            <p:spPr>
              <a:xfrm flipH="1" flipV="1">
                <a:off x="1564199" y="2827231"/>
                <a:ext cx="1267901" cy="1209355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44FEE61-0076-9041-A192-F0539581C15B}"/>
                  </a:ext>
                </a:extLst>
              </p:cNvPr>
              <p:cNvCxnSpPr/>
              <p:nvPr/>
            </p:nvCxnSpPr>
            <p:spPr bwMode="auto">
              <a:xfrm>
                <a:off x="1550348" y="2836147"/>
                <a:ext cx="971399" cy="909918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CF05186-FF7C-FC4A-95E2-244FE41F2BC8}"/>
                  </a:ext>
                </a:extLst>
              </p:cNvPr>
              <p:cNvCxnSpPr/>
              <p:nvPr/>
            </p:nvCxnSpPr>
            <p:spPr bwMode="auto">
              <a:xfrm flipH="1" flipV="1">
                <a:off x="658474" y="1999850"/>
                <a:ext cx="878115" cy="822538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Picture 81" descr="latex-image-1.pdf">
                <a:extLst>
                  <a:ext uri="{FF2B5EF4-FFF2-40B4-BE49-F238E27FC236}">
                    <a16:creationId xmlns:a16="http://schemas.microsoft.com/office/drawing/2014/main" id="{4371D259-382C-974E-AD61-C754C1BA8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6564" y="1218113"/>
                <a:ext cx="177800" cy="152400"/>
              </a:xfrm>
              <a:prstGeom prst="rect">
                <a:avLst/>
              </a:prstGeom>
            </p:spPr>
          </p:pic>
          <p:pic>
            <p:nvPicPr>
              <p:cNvPr id="83" name="Picture 82" descr="latex-image-1.pdf">
                <a:extLst>
                  <a:ext uri="{FF2B5EF4-FFF2-40B4-BE49-F238E27FC236}">
                    <a16:creationId xmlns:a16="http://schemas.microsoft.com/office/drawing/2014/main" id="{B411AA67-1E16-ED48-9338-EE9199A3B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5590" y="3189768"/>
                <a:ext cx="698500" cy="165101"/>
              </a:xfrm>
              <a:prstGeom prst="rect">
                <a:avLst/>
              </a:prstGeom>
            </p:spPr>
          </p:pic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8A345DC-6C46-4B41-AC26-FE7DA414C17A}"/>
                  </a:ext>
                </a:extLst>
              </p:cNvPr>
              <p:cNvCxnSpPr/>
              <p:nvPr/>
            </p:nvCxnSpPr>
            <p:spPr bwMode="auto">
              <a:xfrm flipH="1">
                <a:off x="2805947" y="3916557"/>
                <a:ext cx="54377" cy="222568"/>
              </a:xfrm>
              <a:prstGeom prst="line">
                <a:avLst/>
              </a:prstGeom>
              <a:ln w="95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A03DB41-6AB3-354A-9F0F-B86228D66E65}"/>
                  </a:ext>
                </a:extLst>
              </p:cNvPr>
              <p:cNvCxnSpPr/>
              <p:nvPr/>
            </p:nvCxnSpPr>
            <p:spPr bwMode="auto">
              <a:xfrm flipH="1">
                <a:off x="2851617" y="3983581"/>
                <a:ext cx="54377" cy="222568"/>
              </a:xfrm>
              <a:prstGeom prst="line">
                <a:avLst/>
              </a:prstGeom>
              <a:ln w="95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6FBB62F-8086-5445-97B3-9BFA9D211FA3}"/>
                  </a:ext>
                </a:extLst>
              </p:cNvPr>
              <p:cNvCxnSpPr/>
              <p:nvPr/>
            </p:nvCxnSpPr>
            <p:spPr>
              <a:xfrm flipH="1" flipV="1">
                <a:off x="2881671" y="4078142"/>
                <a:ext cx="1206732" cy="1140382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7" name="Picture 86" descr="latex-image-1.pdf">
                <a:extLst>
                  <a:ext uri="{FF2B5EF4-FFF2-40B4-BE49-F238E27FC236}">
                    <a16:creationId xmlns:a16="http://schemas.microsoft.com/office/drawing/2014/main" id="{BA027F43-4845-A844-8659-B38A7FFB4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728" y="4645081"/>
                <a:ext cx="2171700" cy="165100"/>
              </a:xfrm>
              <a:prstGeom prst="rect">
                <a:avLst/>
              </a:prstGeom>
            </p:spPr>
          </p:pic>
          <p:pic>
            <p:nvPicPr>
              <p:cNvPr id="88" name="Picture 87" descr="latex-image-1.pdf">
                <a:extLst>
                  <a:ext uri="{FF2B5EF4-FFF2-40B4-BE49-F238E27FC236}">
                    <a16:creationId xmlns:a16="http://schemas.microsoft.com/office/drawing/2014/main" id="{913FF657-12AC-5E4A-A188-CD2A889C4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3848" y="4199157"/>
                <a:ext cx="2082800" cy="203200"/>
              </a:xfrm>
              <a:prstGeom prst="rect">
                <a:avLst/>
              </a:prstGeom>
            </p:spPr>
          </p:pic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FE6A13-08B5-0147-ABB7-B2B99A4ADED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6890" y="1777042"/>
              <a:ext cx="0" cy="769861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2D5271E-BDD7-6D4A-BA95-095C2A19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1872" y="3207699"/>
              <a:ext cx="190500" cy="1143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E8DC274-0DF3-8143-BFEC-06C29E8E6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798" y="2076357"/>
              <a:ext cx="381000" cy="1905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F3C598-85F9-CE4E-8C0C-122A39E29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73470" y="2955686"/>
              <a:ext cx="1041400" cy="1905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05EC937-FABC-9749-940D-4814747D4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97550" y="1694122"/>
              <a:ext cx="101600" cy="1397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Turn – No Wind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461F27C-7869-8346-A639-9DAFC4E3C3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6545" y="4868107"/>
            <a:ext cx="1865747" cy="130450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56FBF40-6B1D-214D-9E44-97790E994C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13401" y="4409714"/>
            <a:ext cx="2127293" cy="30389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B961A0B-5B76-9A4F-9CD3-955247898C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27593" y="5044048"/>
            <a:ext cx="4609611" cy="14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Turn</a:t>
            </a:r>
          </a:p>
        </p:txBody>
      </p:sp>
      <p:pic>
        <p:nvPicPr>
          <p:cNvPr id="3" name="Picture 2" descr="figure5-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71" y="886640"/>
            <a:ext cx="8220616" cy="4353597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10" y="5192063"/>
            <a:ext cx="4009242" cy="136531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06" y="5270801"/>
            <a:ext cx="2311183" cy="2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6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Turn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1F5DD-80DD-C24E-A829-E593994C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087" y="908049"/>
            <a:ext cx="6613336" cy="55157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81B0B6-2716-3448-8357-A2627294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60" y="1291733"/>
            <a:ext cx="9947130" cy="42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4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57785</TotalTime>
  <Words>15811</Words>
  <Application>Microsoft Macintosh PowerPoint</Application>
  <PresentationFormat>Widescreen</PresentationFormat>
  <Paragraphs>1321</Paragraphs>
  <Slides>56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Courier</vt:lpstr>
      <vt:lpstr>Monaco</vt:lpstr>
      <vt:lpstr>Default Design</vt:lpstr>
      <vt:lpstr>Chapter 5</vt:lpstr>
      <vt:lpstr>Architecture</vt:lpstr>
      <vt:lpstr>Equations of Motion</vt:lpstr>
      <vt:lpstr>Equations of Motion</vt:lpstr>
      <vt:lpstr>Lift and Drag Models</vt:lpstr>
      <vt:lpstr>Coordinated Turn – No Wind</vt:lpstr>
      <vt:lpstr>Coordinated Turn</vt:lpstr>
      <vt:lpstr>Coordinated Turn</vt:lpstr>
      <vt:lpstr>Trim Conditions</vt:lpstr>
      <vt:lpstr>Calculating Trim</vt:lpstr>
      <vt:lpstr>Calculating Trim</vt:lpstr>
      <vt:lpstr>Calculating Trim</vt:lpstr>
      <vt:lpstr>Unconstrained Optimization</vt:lpstr>
      <vt:lpstr>Unconstrained Optimization</vt:lpstr>
      <vt:lpstr>Constrained Optimization</vt:lpstr>
      <vt:lpstr>Equality Constraints</vt:lpstr>
      <vt:lpstr>Inequality Constraints</vt:lpstr>
      <vt:lpstr>Optimization in Python</vt:lpstr>
      <vt:lpstr>Example: Optimization in Python</vt:lpstr>
      <vt:lpstr>Objective Function for Trim</vt:lpstr>
      <vt:lpstr>Constraints for Trim</vt:lpstr>
      <vt:lpstr>Lateral Transfer Functions - Roll</vt:lpstr>
      <vt:lpstr>Equations of Motion</vt:lpstr>
      <vt:lpstr>Roll Dynamics</vt:lpstr>
      <vt:lpstr>Lateral Transfer Functions - Course</vt:lpstr>
      <vt:lpstr>Lateral Transfer Functions - Sideslip</vt:lpstr>
      <vt:lpstr>Equations of Motion</vt:lpstr>
      <vt:lpstr>Sideslip Dynamics</vt:lpstr>
      <vt:lpstr>Longitudinal Transfer Functions - Pitch</vt:lpstr>
      <vt:lpstr>Equations of Motion</vt:lpstr>
      <vt:lpstr>Longitudinal Transfer Functions - Pitch</vt:lpstr>
      <vt:lpstr>Longitudinal TF - Altitude from Pitch</vt:lpstr>
      <vt:lpstr>Equations of Motion</vt:lpstr>
      <vt:lpstr>Longitudinal Transfer Functions - Airspeed</vt:lpstr>
      <vt:lpstr>Longitudinal Transfer Functions - Airspeed</vt:lpstr>
      <vt:lpstr>Longitudinal Transfer Functions - Airspeed</vt:lpstr>
      <vt:lpstr>Linear State-space Models</vt:lpstr>
      <vt:lpstr>Lateral State-space Equations</vt:lpstr>
      <vt:lpstr>Jacobian Matrices</vt:lpstr>
      <vt:lpstr>Lateral State-space Equations</vt:lpstr>
      <vt:lpstr>Lateral State-space Equations</vt:lpstr>
      <vt:lpstr>Alternative Form - Lateral</vt:lpstr>
      <vt:lpstr>Longitudinal State-space Equations</vt:lpstr>
      <vt:lpstr>Jacobian Matrices</vt:lpstr>
      <vt:lpstr>Longitudinal State-space Equations</vt:lpstr>
      <vt:lpstr>Alternative Form – Longitudinal</vt:lpstr>
      <vt:lpstr>Numerical Computation of State Space Equations</vt:lpstr>
      <vt:lpstr>Numerical Computation of State Space Equations</vt:lpstr>
      <vt:lpstr>Numerical Computation of State Space Equations</vt:lpstr>
      <vt:lpstr>Numerical Computation of State Space Equations</vt:lpstr>
      <vt:lpstr>Numerical Computation of State Space Equations</vt:lpstr>
      <vt:lpstr>Numerical Computation of State Space Equations</vt:lpstr>
      <vt:lpstr>Longitudinal State Space Equations</vt:lpstr>
      <vt:lpstr>Lateral State Space Equations</vt:lpstr>
      <vt:lpstr>Reduced Order Modes</vt:lpstr>
      <vt:lpstr>Simulation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Randy Beard</cp:lastModifiedBy>
  <cp:revision>293</cp:revision>
  <cp:lastPrinted>2022-02-01T17:08:15Z</cp:lastPrinted>
  <dcterms:created xsi:type="dcterms:W3CDTF">2010-07-21T18:00:46Z</dcterms:created>
  <dcterms:modified xsi:type="dcterms:W3CDTF">2024-02-05T18:43:51Z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